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6284C-FE30-48CC-96E8-7CD1E09E9D08}" type="datetimeFigureOut">
              <a:rPr lang="fr-FR" smtClean="0"/>
              <a:t>30/11/2022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5D02-0D54-4435-AAF8-B43CDB91C06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844" y="142852"/>
            <a:ext cx="4286280" cy="30469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/>
              <a:t>                        BPI – CATI</a:t>
            </a:r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Information </a:t>
            </a:r>
            <a:r>
              <a:rPr lang="fr-FR" sz="1200" dirty="0"/>
              <a:t>et sensibilisation des étudiants et chercheurs de l’UC3 à la protection de la propriété intellectuelle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Accompagner et orienter les étudiants et chercheurs en matière de protection de la propriété intellectuelle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Faciliter l’accès aux publications et textes juridiques relatifs aux propriétés intellectuelles et industrielles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Offrir aux utilisateurs des services de recherche sur les bases de données brevets et autres sources d’informations techniques ;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Communiquer aux utilisateurs l’état de l’art dans différents domaines technologiques;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Participer à la valorisation des résultats de la recherche 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 Identifier les projets innovants et les possibilités de transfert technologique.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3438" y="5286388"/>
            <a:ext cx="4429156" cy="14157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400" dirty="0" smtClean="0"/>
              <a:t>                                        BLEU</a:t>
            </a:r>
            <a:endParaRPr lang="fr-FR" sz="1200" dirty="0" smtClean="0"/>
          </a:p>
          <a:p>
            <a:endParaRPr lang="fr-FR" sz="1200" dirty="0"/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Observation de l’</a:t>
            </a:r>
            <a:r>
              <a:rPr lang="fr-FR" sz="1200" dirty="0" err="1" smtClean="0"/>
              <a:t>ecosystème</a:t>
            </a:r>
            <a:r>
              <a:rPr lang="fr-FR" sz="1200" dirty="0" smtClean="0"/>
              <a:t> entrepreneurial local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Identification des acteurs cibles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Identification des spécificités de l’Université constantine3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Élaboration de la stratégie du  BLEU</a:t>
            </a:r>
          </a:p>
          <a:p>
            <a:endParaRPr lang="fr-FR" sz="1200" dirty="0"/>
          </a:p>
        </p:txBody>
      </p:sp>
      <p:sp>
        <p:nvSpPr>
          <p:cNvPr id="8" name="Rectangle 7"/>
          <p:cNvSpPr/>
          <p:nvPr/>
        </p:nvSpPr>
        <p:spPr>
          <a:xfrm>
            <a:off x="4643438" y="2714620"/>
            <a:ext cx="4429156" cy="258532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fr-FR" i="1" dirty="0"/>
              <a:t> </a:t>
            </a:r>
            <a:r>
              <a:rPr lang="fr-FR" dirty="0" smtClean="0"/>
              <a:t>                        UNIVAL</a:t>
            </a:r>
            <a:endParaRPr lang="fr-FR" i="1" dirty="0" smtClean="0"/>
          </a:p>
          <a:p>
            <a:endParaRPr lang="fr-FR" sz="1200" dirty="0" smtClean="0"/>
          </a:p>
          <a:p>
            <a:endParaRPr lang="fr-FR" sz="1200" dirty="0"/>
          </a:p>
          <a:p>
            <a:pPr>
              <a:buFont typeface="Wingdings" pitchFamily="2" charset="2"/>
              <a:buChar char="Ø"/>
            </a:pPr>
            <a:r>
              <a:rPr lang="fr-FR" sz="1200" dirty="0" smtClean="0"/>
              <a:t>ÉVALUATION</a:t>
            </a:r>
            <a:r>
              <a:rPr lang="fr-FR" sz="1200" dirty="0"/>
              <a:t> des capacités de recherche valorisable de l’université.</a:t>
            </a:r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     CONCLUSION de contrats de prestation de service et de </a:t>
            </a:r>
            <a:r>
              <a:rPr lang="fr-FR" sz="1200" dirty="0" smtClean="0"/>
              <a:t>valorisation</a:t>
            </a:r>
            <a:endParaRPr lang="fr-FR" sz="1200" dirty="0"/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    </a:t>
            </a:r>
            <a:r>
              <a:rPr lang="fr-FR" sz="1200" b="1" dirty="0"/>
              <a:t> </a:t>
            </a:r>
            <a:r>
              <a:rPr lang="fr-FR" sz="1200" dirty="0"/>
              <a:t>ACCOMPAGNEMENT et SUIVI de l’exécution des contrats de </a:t>
            </a:r>
            <a:r>
              <a:rPr lang="fr-FR" sz="1200" dirty="0" smtClean="0"/>
              <a:t>valorisation</a:t>
            </a:r>
            <a:endParaRPr lang="fr-FR" sz="1200" dirty="0"/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    PROSPECTION des secteurs </a:t>
            </a:r>
            <a:r>
              <a:rPr lang="fr-FR" sz="1200" dirty="0" smtClean="0"/>
              <a:t>socio-économiques  </a:t>
            </a:r>
          </a:p>
          <a:p>
            <a:r>
              <a:rPr lang="fr-FR" sz="1200" dirty="0"/>
              <a:t> </a:t>
            </a:r>
            <a:r>
              <a:rPr lang="fr-FR" sz="1200" dirty="0" smtClean="0"/>
              <a:t> et</a:t>
            </a:r>
            <a:r>
              <a:rPr lang="fr-FR" sz="1200" dirty="0"/>
              <a:t> ORIENTATION de la </a:t>
            </a:r>
            <a:r>
              <a:rPr lang="fr-FR" sz="1200" dirty="0" smtClean="0"/>
              <a:t>recherche</a:t>
            </a:r>
            <a:endParaRPr lang="fr-FR" sz="1200" dirty="0"/>
          </a:p>
          <a:p>
            <a:pPr>
              <a:buFont typeface="Wingdings" pitchFamily="2" charset="2"/>
              <a:buChar char="Ø"/>
            </a:pPr>
            <a:r>
              <a:rPr lang="fr-FR" sz="1200" dirty="0"/>
              <a:t>  </a:t>
            </a:r>
            <a:r>
              <a:rPr lang="fr-FR" sz="1200" dirty="0" smtClean="0"/>
              <a:t>PROMOTION</a:t>
            </a:r>
            <a:r>
              <a:rPr lang="fr-FR" sz="1200" dirty="0"/>
              <a:t> des capacités et productions scientifiques de </a:t>
            </a:r>
            <a:r>
              <a:rPr lang="fr-FR" sz="1200" dirty="0" smtClean="0"/>
              <a:t>l’université</a:t>
            </a:r>
            <a:endParaRPr lang="fr-FR" sz="1200" dirty="0"/>
          </a:p>
        </p:txBody>
      </p:sp>
      <p:pic>
        <p:nvPicPr>
          <p:cNvPr id="11266" name="Picture 2" descr="Bureau de la P.I-CA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2852"/>
            <a:ext cx="785810" cy="642942"/>
          </a:xfrm>
          <a:prstGeom prst="rect">
            <a:avLst/>
          </a:prstGeom>
          <a:noFill/>
        </p:spPr>
      </p:pic>
      <p:pic>
        <p:nvPicPr>
          <p:cNvPr id="11" name="Image 10" descr="C:\Users\UNIVAL\Pictures\logo unival 00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9520" y="2857496"/>
            <a:ext cx="578914" cy="50006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4572000" y="71414"/>
            <a:ext cx="4429124" cy="261610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dirty="0" smtClean="0"/>
              <a:t>                                    INCUBATEUR</a:t>
            </a:r>
          </a:p>
          <a:p>
            <a:endParaRPr lang="fr-FR" sz="1200" dirty="0" smtClean="0"/>
          </a:p>
          <a:p>
            <a:pPr>
              <a:buFont typeface="Wingdings" pitchFamily="2" charset="2"/>
              <a:buChar char="Ø"/>
            </a:pPr>
            <a:r>
              <a:rPr lang="fr-FR" sz="1200" b="1" dirty="0" smtClean="0"/>
              <a:t>Un </a:t>
            </a:r>
            <a:r>
              <a:rPr lang="fr-FR" sz="1200" b="1" dirty="0"/>
              <a:t>savoir-faire </a:t>
            </a:r>
            <a:r>
              <a:rPr lang="fr-FR" sz="1200" dirty="0"/>
              <a:t>: accompagnement dans la détermination du business model, la rédaction du business plan, le dépôt des brevets et sur tous les aspects relatifs à la propriété intellectuelle, la structuration juridique et la levée de fonds.</a:t>
            </a:r>
          </a:p>
          <a:p>
            <a:pPr>
              <a:buFont typeface="Wingdings" pitchFamily="2" charset="2"/>
              <a:buChar char="Ø"/>
            </a:pPr>
            <a:r>
              <a:rPr lang="fr-FR" sz="1200" b="1" dirty="0"/>
              <a:t>Des ressources </a:t>
            </a:r>
            <a:r>
              <a:rPr lang="fr-FR" sz="1200" dirty="0"/>
              <a:t>: locaux, services, matériels, technologies, capitaux, etc.</a:t>
            </a:r>
          </a:p>
          <a:p>
            <a:pPr>
              <a:buFont typeface="Wingdings" pitchFamily="2" charset="2"/>
              <a:buChar char="Ø"/>
            </a:pPr>
            <a:r>
              <a:rPr lang="fr-FR" sz="1200" b="1" dirty="0"/>
              <a:t>Une mise en réseau </a:t>
            </a:r>
            <a:r>
              <a:rPr lang="fr-FR" sz="1200" dirty="0"/>
              <a:t>: l'incubateur aide la future entreprise à comprendre son marché et les opportunités d'affaires qui en découlent et l'accompagne dans sa recherche de financements grâce à ses relations étroites avec notamment les fonds d'amorçage (quand il n'est pas lui-même un accélérateur</a:t>
            </a:r>
            <a:r>
              <a:rPr lang="fr-FR" dirty="0"/>
              <a:t>).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214290"/>
            <a:ext cx="6429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Rectangle 15"/>
          <p:cNvSpPr/>
          <p:nvPr/>
        </p:nvSpPr>
        <p:spPr>
          <a:xfrm>
            <a:off x="214282" y="3286124"/>
            <a:ext cx="4214842" cy="302390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200" dirty="0" smtClean="0"/>
              <a:t>                        </a:t>
            </a:r>
            <a:r>
              <a:rPr lang="fr-FR" sz="1200" b="1" dirty="0" smtClean="0"/>
              <a:t>MAISON DE L’ENTREPREUNARIAT</a:t>
            </a:r>
          </a:p>
          <a:p>
            <a:pPr>
              <a:buFont typeface="Wingdings" pitchFamily="2" charset="2"/>
              <a:buChar char="Ø"/>
            </a:pPr>
            <a:r>
              <a:rPr lang="fr-FR" sz="1050" dirty="0" smtClean="0"/>
              <a:t>sensibiliser </a:t>
            </a:r>
            <a:r>
              <a:rPr lang="fr-FR" sz="1050" dirty="0"/>
              <a:t>les étudiants à la culture et l’esprit entrepreneurial, pour une meilleure insertion professionnelle et création d’entreprises.</a:t>
            </a:r>
          </a:p>
          <a:p>
            <a:pPr>
              <a:buFont typeface="Wingdings" pitchFamily="2" charset="2"/>
              <a:buChar char="Ø"/>
            </a:pPr>
            <a:r>
              <a:rPr lang="fr-FR" sz="1050" dirty="0"/>
              <a:t>Faire connaitre les différents dispositifs pour faciliter et aider à la création de l’entreprise, et pour mieux bénéficier des avantages offerts par la politique nationale en matière d’emploi et de création d’entreprise ( </a:t>
            </a:r>
            <a:r>
              <a:rPr lang="fr-FR" sz="1050" dirty="0" err="1"/>
              <a:t>ansej</a:t>
            </a:r>
            <a:r>
              <a:rPr lang="fr-FR" sz="1050" dirty="0"/>
              <a:t>, </a:t>
            </a:r>
            <a:r>
              <a:rPr lang="fr-FR" sz="1050" dirty="0" err="1"/>
              <a:t>angem</a:t>
            </a:r>
            <a:r>
              <a:rPr lang="fr-FR" sz="1050" dirty="0" smtClean="0"/>
              <a:t>, </a:t>
            </a:r>
            <a:r>
              <a:rPr lang="fr-FR" sz="1050" dirty="0"/>
              <a:t>les avantages fiscaux, </a:t>
            </a:r>
            <a:r>
              <a:rPr lang="fr-FR" sz="1050" dirty="0" err="1"/>
              <a:t>etc</a:t>
            </a:r>
            <a:r>
              <a:rPr lang="fr-FR" sz="1050" dirty="0"/>
              <a:t>).</a:t>
            </a:r>
          </a:p>
          <a:p>
            <a:pPr>
              <a:buFont typeface="Wingdings" pitchFamily="2" charset="2"/>
              <a:buChar char="Ø"/>
            </a:pPr>
            <a:r>
              <a:rPr lang="fr-FR" sz="1050" dirty="0"/>
              <a:t>Assurer un accompagnement des projets d’étudiants ( porteurs de projet) «  sortant », futurs diplômés, pour mettre en œuvres leurs idées </a:t>
            </a:r>
            <a:r>
              <a:rPr lang="fr-FR" sz="1050" dirty="0" smtClean="0"/>
              <a:t>d’entreprise</a:t>
            </a:r>
            <a:endParaRPr lang="fr-FR" sz="1050" dirty="0"/>
          </a:p>
          <a:p>
            <a:pPr>
              <a:buFont typeface="Wingdings" pitchFamily="2" charset="2"/>
              <a:buChar char="Ø"/>
            </a:pPr>
            <a:r>
              <a:rPr lang="fr-FR" sz="1050" dirty="0"/>
              <a:t>Former le plus grand nombre d’étudiants à l’entrepreneuriat, et même après la constitution de leurs entreprises, il n’est pas exclu de leurs proposer des formations en matières de gestion, GRH, comptabilité, et tout les domaines d’intérêts.</a:t>
            </a:r>
          </a:p>
          <a:p>
            <a:pPr>
              <a:buFont typeface="Wingdings" pitchFamily="2" charset="2"/>
              <a:buChar char="Ø"/>
            </a:pPr>
            <a:r>
              <a:rPr lang="fr-FR" sz="1050" dirty="0"/>
              <a:t>Mettre en valeur l’intérêt que porte la politique nationale dans la création de l’entreprise innovante, compétitive et créative.</a:t>
            </a:r>
          </a:p>
          <a:p>
            <a:pPr>
              <a:buFont typeface="Wingdings" pitchFamily="2" charset="2"/>
              <a:buChar char="Ø"/>
            </a:pPr>
            <a:r>
              <a:rPr lang="fr-FR" sz="1050" dirty="0"/>
              <a:t>Être à l’écoute des besoins des entreprises, pour un meilleur partenariat, et un développement local, régional et national.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137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VRPG-Formation</dc:creator>
  <cp:lastModifiedBy>VRPG-Formation</cp:lastModifiedBy>
  <cp:revision>130</cp:revision>
  <dcterms:created xsi:type="dcterms:W3CDTF">2022-11-30T12:44:28Z</dcterms:created>
  <dcterms:modified xsi:type="dcterms:W3CDTF">2022-12-01T10:58:04Z</dcterms:modified>
</cp:coreProperties>
</file>