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4"/>
  </p:sldMasterIdLst>
  <p:notesMasterIdLst>
    <p:notesMasterId r:id="rId7"/>
  </p:notesMasterIdLst>
  <p:handoutMasterIdLst>
    <p:handoutMasterId r:id="rId8"/>
  </p:handoutMasterIdLst>
  <p:sldIdLst>
    <p:sldId id="257" r:id="rId5"/>
    <p:sldId id="260" r:id="rId6"/>
  </p:sldIdLst>
  <p:sldSz cx="9601200" cy="12801600" type="A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8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AA7693-FD29-4A6B-AD6A-4F08FEB069FD}" v="4" dt="2023-05-05T11:29:44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 autoAdjust="0"/>
  </p:normalViewPr>
  <p:slideViewPr>
    <p:cSldViewPr>
      <p:cViewPr varScale="1">
        <p:scale>
          <a:sx n="40" d="100"/>
          <a:sy n="40" d="100"/>
        </p:scale>
        <p:origin x="2112" y="78"/>
      </p:cViewPr>
      <p:guideLst>
        <p:guide orient="horz" pos="403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6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872" cy="502676"/>
          </a:xfrm>
          <a:prstGeom prst="rect">
            <a:avLst/>
          </a:prstGeom>
        </p:spPr>
        <p:txBody>
          <a:bodyPr vert="horz" lIns="96559" tIns="48278" rIns="96559" bIns="4827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2"/>
            <a:ext cx="2984872" cy="502676"/>
          </a:xfrm>
          <a:prstGeom prst="rect">
            <a:avLst/>
          </a:prstGeom>
        </p:spPr>
        <p:txBody>
          <a:bodyPr vert="horz" lIns="96559" tIns="48278" rIns="96559" bIns="48278" rtlCol="0"/>
          <a:lstStyle>
            <a:lvl1pPr algn="r">
              <a:defRPr sz="1300"/>
            </a:lvl1pPr>
          </a:lstStyle>
          <a:p>
            <a:fld id="{11A4C4C9-9907-4BB6-B95A-E6BBD959AAB4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040"/>
            <a:ext cx="2984872" cy="502673"/>
          </a:xfrm>
          <a:prstGeom prst="rect">
            <a:avLst/>
          </a:prstGeom>
        </p:spPr>
        <p:txBody>
          <a:bodyPr vert="horz" lIns="96559" tIns="48278" rIns="96559" bIns="4827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6040"/>
            <a:ext cx="2984872" cy="502673"/>
          </a:xfrm>
          <a:prstGeom prst="rect">
            <a:avLst/>
          </a:prstGeom>
        </p:spPr>
        <p:txBody>
          <a:bodyPr vert="horz" lIns="96559" tIns="48278" rIns="96559" bIns="48278" rtlCol="0" anchor="b"/>
          <a:lstStyle>
            <a:lvl1pPr algn="r">
              <a:defRPr sz="1300"/>
            </a:lvl1pPr>
          </a:lstStyle>
          <a:p>
            <a:fld id="{082D650F-38E5-40ED-AA32-287D3AC686E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872" cy="502676"/>
          </a:xfrm>
          <a:prstGeom prst="rect">
            <a:avLst/>
          </a:prstGeom>
        </p:spPr>
        <p:txBody>
          <a:bodyPr vert="horz" lIns="96559" tIns="48278" rIns="96559" bIns="4827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2"/>
            <a:ext cx="2984872" cy="502676"/>
          </a:xfrm>
          <a:prstGeom prst="rect">
            <a:avLst/>
          </a:prstGeom>
        </p:spPr>
        <p:txBody>
          <a:bodyPr vert="horz" lIns="96559" tIns="48278" rIns="96559" bIns="48278" rtlCol="0"/>
          <a:lstStyle>
            <a:lvl1pPr algn="r">
              <a:defRPr sz="1300"/>
            </a:lvl1pPr>
          </a:lstStyle>
          <a:p>
            <a:fld id="{B6DA592C-A796-4264-BD45-11AED491B3E4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0950"/>
            <a:ext cx="2535237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9" tIns="48278" rIns="96559" bIns="48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8" y="4821507"/>
            <a:ext cx="5510530" cy="3944868"/>
          </a:xfrm>
          <a:prstGeom prst="rect">
            <a:avLst/>
          </a:prstGeom>
        </p:spPr>
        <p:txBody>
          <a:bodyPr vert="horz" lIns="96559" tIns="48278" rIns="96559" bIns="482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2" cy="502673"/>
          </a:xfrm>
          <a:prstGeom prst="rect">
            <a:avLst/>
          </a:prstGeom>
        </p:spPr>
        <p:txBody>
          <a:bodyPr vert="horz" lIns="96559" tIns="48278" rIns="96559" bIns="4827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2" cy="502673"/>
          </a:xfrm>
          <a:prstGeom prst="rect">
            <a:avLst/>
          </a:prstGeom>
        </p:spPr>
        <p:txBody>
          <a:bodyPr vert="horz" lIns="96559" tIns="48278" rIns="96559" bIns="48278" rtlCol="0" anchor="b"/>
          <a:lstStyle>
            <a:lvl1pPr algn="r">
              <a:defRPr sz="1300"/>
            </a:lvl1pPr>
          </a:lstStyle>
          <a:p>
            <a:fld id="{6DA02A30-9192-49A2-98D9-8D2828AE31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7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6463" y="1250950"/>
            <a:ext cx="2535237" cy="3382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this brochure, replace our sample content with your own. Or, if you'd rather start from a clean slate, press the New Slide button on the Home tab to insert a new page. Now enter your text and pictures</a:t>
            </a:r>
            <a:r>
              <a:rPr lang="en-US" baseline="0" dirty="0"/>
              <a:t> in the empty placeholders. If you need more placeholders for titles, subtitles or body text, copy any of the existing placeholders, then drag the new one into place.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2A30-9192-49A2-98D9-8D2828AE31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6463" y="1250950"/>
            <a:ext cx="2535237" cy="3382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this brochure, replace our sample content with your own. Or, if you'd rather start from a clean slate, press the New Slide button on the Home tab to insert a new page. Now enter your text and pictures</a:t>
            </a:r>
            <a:r>
              <a:rPr lang="en-US" baseline="0" dirty="0"/>
              <a:t> in the empty placeholders. If you need more placeholders for titles, subtitles or body text, copy any of the existing placeholders, then drag the new one into place.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2A30-9192-49A2-98D9-8D2828AE31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3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9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6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u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36418" y="753036"/>
            <a:ext cx="2318472" cy="3765176"/>
          </a:xfrm>
          <a:solidFill>
            <a:schemeClr val="bg2"/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306"/>
            </a:lvl1pPr>
          </a:lstStyle>
          <a:p>
            <a:endParaRPr lang="en-US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36418" y="4762321"/>
            <a:ext cx="2318472" cy="451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82" b="0" i="1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2pPr>
            <a:lvl3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3pPr>
            <a:lvl4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4pPr>
            <a:lvl5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5pPr>
          </a:lstStyle>
          <a:p>
            <a:pPr lvl="0"/>
            <a:r>
              <a:rPr lang="en-US" dirty="0"/>
              <a:t>[Enter a caption for your photo]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436418" y="5338393"/>
            <a:ext cx="2318472" cy="75303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77" b="1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2pPr>
            <a:lvl3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3pPr>
            <a:lvl4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4pPr>
            <a:lvl5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5pPr>
          </a:lstStyle>
          <a:p>
            <a:pPr lvl="0"/>
            <a:r>
              <a:rPr lang="en-US" dirty="0"/>
              <a:t>How do you get started with this template?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36418" y="6056915"/>
            <a:ext cx="2318472" cy="67333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47" baseline="0"/>
            </a:lvl1pPr>
            <a:lvl2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2pPr>
            <a:lvl3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3pPr>
            <a:lvl4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4pPr>
            <a:lvl5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5pPr>
          </a:lstStyle>
          <a:p>
            <a:pPr lvl="0"/>
            <a:r>
              <a:rPr lang="en-US" dirty="0"/>
              <a:t>You can use this fresh, professional brochure just as is or easily customize it.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436418" y="6840073"/>
            <a:ext cx="2318472" cy="5208492"/>
          </a:xfrm>
        </p:spPr>
        <p:txBody>
          <a:bodyPr>
            <a:noAutofit/>
          </a:bodyPr>
          <a:lstStyle>
            <a:lvl1pPr marL="301222" indent="-301222">
              <a:lnSpc>
                <a:spcPct val="120000"/>
              </a:lnSpc>
              <a:spcBef>
                <a:spcPts val="1647"/>
              </a:spcBef>
              <a:defRPr sz="1318" baseline="0"/>
            </a:lvl1pPr>
            <a:lvl2pPr marL="376527" indent="-188264">
              <a:lnSpc>
                <a:spcPct val="100000"/>
              </a:lnSpc>
              <a:spcBef>
                <a:spcPts val="1318"/>
              </a:spcBef>
              <a:defRPr sz="1482"/>
            </a:lvl2pPr>
            <a:lvl3pPr marL="564791" indent="-188264">
              <a:lnSpc>
                <a:spcPct val="100000"/>
              </a:lnSpc>
              <a:spcBef>
                <a:spcPts val="988"/>
              </a:spcBef>
              <a:defRPr sz="1318"/>
            </a:lvl3pPr>
            <a:lvl4pPr marL="753054" indent="-188264">
              <a:lnSpc>
                <a:spcPct val="100000"/>
              </a:lnSpc>
              <a:spcBef>
                <a:spcPts val="988"/>
              </a:spcBef>
              <a:defRPr sz="1153"/>
            </a:lvl4pPr>
            <a:lvl5pPr marL="941318" indent="-188264">
              <a:lnSpc>
                <a:spcPct val="100000"/>
              </a:lnSpc>
              <a:spcBef>
                <a:spcPts val="988"/>
              </a:spcBef>
              <a:defRPr sz="1153"/>
            </a:lvl5pPr>
          </a:lstStyle>
          <a:p>
            <a:pPr lvl="0"/>
            <a:r>
              <a:rPr lang="en-US" dirty="0"/>
              <a:t>We’ve included a few tips throughout the template to help you get started.</a:t>
            </a:r>
            <a:br>
              <a:rPr lang="en-US" dirty="0"/>
            </a:br>
            <a:r>
              <a:rPr lang="en-US" dirty="0"/>
              <a:t>To replace any tip text (such as this) with your own, just select it and enter your own.</a:t>
            </a:r>
            <a:br>
              <a:rPr lang="en-US" dirty="0"/>
            </a:br>
            <a:r>
              <a:rPr lang="en-US" dirty="0"/>
              <a:t>To replace photos in the brochure, select an image and delete it. Then use the Insert Picture icon in the placeholder to insert your own.</a:t>
            </a:r>
            <a:br>
              <a:rPr lang="en-US" dirty="0"/>
            </a:br>
            <a:r>
              <a:rPr lang="en-US" dirty="0"/>
              <a:t>To change the logo to your own, select  the picture “replace with LOGO” and choose Change Picture on the Picture Tools Format tab.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3640465" y="1004047"/>
            <a:ext cx="2318472" cy="75303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94" b="1" baseline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2pPr>
            <a:lvl3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3pPr>
            <a:lvl4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4pPr>
            <a:lvl5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5pPr>
          </a:lstStyle>
          <a:p>
            <a:pPr lvl="0"/>
            <a:r>
              <a:rPr lang="en-US" dirty="0"/>
              <a:t>Who We Are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640465" y="1782183"/>
            <a:ext cx="2318472" cy="3765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77" b="1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2pPr>
            <a:lvl3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3pPr>
            <a:lvl4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4pPr>
            <a:lvl5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5pPr>
          </a:lstStyle>
          <a:p>
            <a:pPr lvl="0"/>
            <a:r>
              <a:rPr lang="en-US" dirty="0"/>
              <a:t>About Us</a:t>
            </a:r>
          </a:p>
        </p:txBody>
      </p:sp>
      <p:sp>
        <p:nvSpPr>
          <p:cNvPr id="4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3640465" y="2211415"/>
            <a:ext cx="2318472" cy="145074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47" baseline="0"/>
            </a:lvl1pPr>
            <a:lvl2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2pPr>
            <a:lvl3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3pPr>
            <a:lvl4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4pPr>
            <a:lvl5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5pPr>
          </a:lstStyle>
          <a:p>
            <a:pPr>
              <a:lnSpc>
                <a:spcPct val="120000"/>
              </a:lnSpc>
            </a:pPr>
            <a:r>
              <a:rPr lang="en-US" sz="1647" b="0" cap="none" baseline="0" dirty="0">
                <a:solidFill>
                  <a:schemeClr val="tx1"/>
                </a:solidFill>
                <a:latin typeface="+mn-lt"/>
              </a:rPr>
              <a:t>This is the place for your ‘elevator pitch.’ If you only had a few seconds to pitch your products or services to someone what would you say?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3640465" y="3768316"/>
            <a:ext cx="2318472" cy="3765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77" b="1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2pPr>
            <a:lvl3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3pPr>
            <a:lvl4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4pPr>
            <a:lvl5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5pPr>
          </a:lstStyle>
          <a:p>
            <a:pPr lvl="0"/>
            <a:r>
              <a:rPr lang="en-US" dirty="0"/>
              <a:t>Contact Us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640465" y="4181857"/>
            <a:ext cx="2318472" cy="11050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47" baseline="0"/>
            </a:lvl1pPr>
            <a:lvl2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2pPr>
            <a:lvl3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3pPr>
            <a:lvl4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4pPr>
            <a:lvl5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5pPr>
          </a:lstStyle>
          <a:p>
            <a:pPr>
              <a:lnSpc>
                <a:spcPct val="120000"/>
              </a:lnSpc>
            </a:pPr>
            <a:r>
              <a:rPr lang="en-US" sz="1647" b="0" cap="none" baseline="0" dirty="0">
                <a:solidFill>
                  <a:schemeClr val="tx1"/>
                </a:solidFill>
                <a:latin typeface="+mn-lt"/>
              </a:rPr>
              <a:t>Phone: [Telephone]</a:t>
            </a:r>
            <a:br>
              <a:rPr lang="en-US" sz="1647" b="0" cap="none" baseline="0" dirty="0">
                <a:solidFill>
                  <a:schemeClr val="tx1"/>
                </a:solidFill>
                <a:latin typeface="+mn-lt"/>
              </a:rPr>
            </a:br>
            <a:r>
              <a:rPr lang="en-US" sz="1647" b="0" cap="none" baseline="0" dirty="0">
                <a:solidFill>
                  <a:schemeClr val="tx1"/>
                </a:solidFill>
                <a:latin typeface="+mn-lt"/>
              </a:rPr>
              <a:t>Email: [Email address]</a:t>
            </a:r>
            <a:br>
              <a:rPr lang="en-US" sz="1647" b="0" cap="none" baseline="0" dirty="0">
                <a:solidFill>
                  <a:schemeClr val="tx1"/>
                </a:solidFill>
                <a:latin typeface="+mn-lt"/>
              </a:rPr>
            </a:br>
            <a:r>
              <a:rPr lang="en-US" sz="1647" b="0" cap="none" baseline="0" dirty="0">
                <a:solidFill>
                  <a:schemeClr val="tx1"/>
                </a:solidFill>
                <a:latin typeface="+mn-lt"/>
              </a:rPr>
              <a:t>Web: [Web address]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4530869" y="11053825"/>
            <a:ext cx="1439574" cy="48163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47" b="1" cap="all" baseline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2pPr>
            <a:lvl3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3pPr>
            <a:lvl4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4pPr>
            <a:lvl5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5pPr>
          </a:lstStyle>
          <a:p>
            <a:pPr lvl="0"/>
            <a:r>
              <a:rPr lang="en-US" dirty="0"/>
              <a:t>[company name]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4530869" y="11536501"/>
            <a:ext cx="1439574" cy="51206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318" baseline="0"/>
            </a:lvl1pPr>
            <a:lvl2pPr marL="0" indent="0">
              <a:defRPr sz="1318"/>
            </a:lvl2pPr>
            <a:lvl3pPr marL="0" indent="0">
              <a:defRPr sz="1318"/>
            </a:lvl3pPr>
            <a:lvl4pPr marL="0" indent="0">
              <a:defRPr sz="1318"/>
            </a:lvl4pPr>
            <a:lvl5pPr marL="0" indent="0">
              <a:defRPr sz="1318"/>
            </a:lvl5pPr>
          </a:lstStyle>
          <a:p>
            <a:pPr lvl="0"/>
            <a:r>
              <a:rPr lang="en-US" dirty="0"/>
              <a:t>[Address]</a:t>
            </a:r>
            <a:br>
              <a:rPr lang="en-US" dirty="0"/>
            </a:br>
            <a:r>
              <a:rPr lang="en-US" dirty="0"/>
              <a:t>[City, ST ZIP Code]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840249" y="753035"/>
            <a:ext cx="2318472" cy="6024282"/>
          </a:xfrm>
          <a:solidFill>
            <a:schemeClr val="bg2"/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306"/>
            </a:lvl1pPr>
          </a:lstStyle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989510" y="7409867"/>
            <a:ext cx="1993885" cy="1355464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4612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Company name</a:t>
            </a:r>
          </a:p>
        </p:txBody>
      </p:sp>
      <p:sp>
        <p:nvSpPr>
          <p:cNvPr id="40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6989511" y="10911729"/>
            <a:ext cx="1993886" cy="7241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41" b="0" i="1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2pPr>
            <a:lvl3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3pPr>
            <a:lvl4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4pPr>
            <a:lvl5pPr marL="0" indent="0">
              <a:lnSpc>
                <a:spcPct val="100000"/>
              </a:lnSpc>
              <a:spcBef>
                <a:spcPts val="1647"/>
              </a:spcBef>
              <a:buNone/>
              <a:defRPr sz="1647"/>
            </a:lvl5pPr>
          </a:lstStyle>
          <a:p>
            <a:pPr lvl="0"/>
            <a:r>
              <a:rPr lang="en-US" dirty="0"/>
              <a:t>[Brochure subtitle or company tagline.]</a:t>
            </a:r>
          </a:p>
        </p:txBody>
      </p:sp>
    </p:spTree>
    <p:extLst>
      <p:ext uri="{BB962C8B-B14F-4D97-AF65-F5344CB8AC3E}">
        <p14:creationId xmlns:p14="http://schemas.microsoft.com/office/powerpoint/2010/main" val="42342457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7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7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0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6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1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3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9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19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72CD0-8AE2-403D-BC5A-E9768D13DA7F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45621-FB72-491B-A41E-B21F020BD9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>
          <p15:clr>
            <a:srgbClr val="F26B43"/>
          </p15:clr>
        </p15:guide>
        <p15:guide id="2" pos="30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7000">
              <a:srgbClr val="FFE38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838199" y="3048000"/>
            <a:ext cx="7924801" cy="1549401"/>
          </a:xfrm>
        </p:spPr>
        <p:txBody>
          <a:bodyPr/>
          <a:lstStyle/>
          <a:p>
            <a:pPr algn="ctr"/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Le Laboratoire </a:t>
            </a:r>
          </a:p>
          <a:p>
            <a:pPr algn="ctr"/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Architecture Environnement urbain et Efficacité Energétique</a:t>
            </a:r>
          </a:p>
          <a:p>
            <a:pPr algn="ctr"/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En collaboration  avec   </a:t>
            </a:r>
          </a:p>
          <a:p>
            <a:pPr algn="ctr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le Vice </a:t>
            </a: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Rectorat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RELEX  de l’UC3  &amp;  la Faculté d’Architecture et </a:t>
            </a: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d’Urbanisme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fr-FR" sz="2800" dirty="0"/>
          </a:p>
          <a:p>
            <a:pPr algn="ctr"/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</a:rPr>
              <a:t>Organise</a:t>
            </a:r>
            <a:r>
              <a:rPr lang="fr-FR" sz="1800" dirty="0"/>
              <a:t/>
            </a:r>
            <a:br>
              <a:rPr lang="fr-FR" sz="1800" dirty="0"/>
            </a:br>
            <a:endParaRPr lang="en-US" sz="1800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4651112" y="10352690"/>
            <a:ext cx="4876800" cy="210006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1800" dirty="0"/>
              <a:t>Phone/Fax: +213 (0) 31 78 61 56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 Mob: +213 (0) 771866323</a:t>
            </a:r>
          </a:p>
          <a:p>
            <a:r>
              <a:rPr lang="en-US" sz="1800" dirty="0"/>
              <a:t>               + 213 (0) 772240737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 Email:	</a:t>
            </a:r>
            <a:r>
              <a:rPr lang="en-US" sz="1800" b="1" dirty="0" smtClean="0">
                <a:solidFill>
                  <a:srgbClr val="002060"/>
                </a:solidFill>
              </a:rPr>
              <a:t>lee@univ-constantine3.dz </a:t>
            </a:r>
            <a:endParaRPr lang="en-US" sz="18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 Site Web: </a:t>
            </a:r>
            <a:r>
              <a:rPr lang="fr-FR" sz="1800" b="1" dirty="0" smtClean="0">
                <a:solidFill>
                  <a:srgbClr val="002060"/>
                </a:solidFill>
              </a:rPr>
              <a:t>https</a:t>
            </a:r>
            <a:r>
              <a:rPr lang="fr-FR" sz="1800" b="1" dirty="0">
                <a:solidFill>
                  <a:srgbClr val="002060"/>
                </a:solidFill>
              </a:rPr>
              <a:t>://sites.google.com/univ-constantine3.dz/aeee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67E4C90-2222-444A-ADB6-BD1139B89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24" y="6096000"/>
            <a:ext cx="8071376" cy="398929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rot="0" vert="horz" wrap="square" lIns="150607" tIns="75304" rIns="150607" bIns="75304" anchor="t" anchorCtr="0" upright="1">
            <a:noAutofit/>
          </a:bodyPr>
          <a:lstStyle/>
          <a:p>
            <a:pPr algn="ctr"/>
            <a:r>
              <a:rPr lang="fr-FR" sz="3200" b="1" kern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NATIONAL WORKSHOP</a:t>
            </a:r>
          </a:p>
          <a:p>
            <a:pPr algn="ctr"/>
            <a:endParaRPr lang="en-US" sz="2800" b="1" kern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sz="4000" b="1" dirty="0">
                <a:latin typeface="Cambria" panose="02040503050406030204" pitchFamily="18" charset="0"/>
                <a:ea typeface="Cambria" panose="02040503050406030204" pitchFamily="18" charset="0"/>
              </a:rPr>
              <a:t>CADRE BATI ET HAUTE QUALITE ENVIRONNEMENTALE (HQE) :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fr-FR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Démarches </a:t>
            </a:r>
            <a:r>
              <a:rPr lang="fr-FR" sz="4000" b="1" dirty="0">
                <a:latin typeface="Cambria" panose="02040503050406030204" pitchFamily="18" charset="0"/>
                <a:ea typeface="Cambria" panose="02040503050406030204" pitchFamily="18" charset="0"/>
              </a:rPr>
              <a:t>et Stratégies.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r-FR" sz="1600" b="1" kern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3200" b="1" kern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27 Octobre 2024</a:t>
            </a:r>
            <a:endParaRPr lang="en-US" sz="2400" kern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fr-FR" sz="4282" b="1" kern="1400" dirty="0">
              <a:solidFill>
                <a:srgbClr val="FFFFFF"/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endParaRPr lang="en-US" sz="4282" b="1" kern="1400" dirty="0">
              <a:solidFill>
                <a:srgbClr val="FFFFFF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Text Box 343">
            <a:extLst>
              <a:ext uri="{FF2B5EF4-FFF2-40B4-BE49-F238E27FC236}">
                <a16:creationId xmlns:a16="http://schemas.microsoft.com/office/drawing/2014/main" xmlns="" id="{6ED26521-FA4C-4D5F-9F6C-F6958A967D3D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533400" y="0"/>
            <a:ext cx="8534400" cy="848509"/>
          </a:xfrm>
          <a:prstGeom prst="rect">
            <a:avLst/>
          </a:prstGeom>
          <a:noFill/>
          <a:ln>
            <a:noFill/>
          </a:ln>
          <a:effectLst/>
        </p:spPr>
        <p:txBody>
          <a:bodyPr rot="0" vert="horz" wrap="square" lIns="59615" tIns="59615" rIns="59615" bIns="59615" anchor="ctr" anchorCtr="0" upright="1">
            <a:noAutofit/>
          </a:bodyPr>
          <a:lstStyle/>
          <a:p>
            <a:pPr marL="412088" indent="-352471" algn="ctr" rtl="1"/>
            <a:r>
              <a:rPr lang="fr-FR" sz="1600" b="1" dirty="0">
                <a:latin typeface="Cambria" panose="02040503050406030204" pitchFamily="18" charset="0"/>
                <a:ea typeface="Cambria" panose="02040503050406030204" pitchFamily="18" charset="0"/>
              </a:rPr>
              <a:t>République Algérienne démocratique et populaire</a:t>
            </a:r>
            <a:br>
              <a:rPr lang="fr-FR" sz="1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  <a:ea typeface="Cambria" panose="02040503050406030204" pitchFamily="18" charset="0"/>
              </a:rPr>
              <a:t>Ministère de l’enseignement supérieur et de la recherche scientifique</a:t>
            </a:r>
            <a:br>
              <a:rPr lang="fr-FR" sz="1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  <a:ea typeface="Cambria" panose="02040503050406030204" pitchFamily="18" charset="0"/>
              </a:rPr>
              <a:t>Université Constantine 3 – Salah BOUBNIDER</a:t>
            </a:r>
            <a:endParaRPr lang="en-US" sz="1600" b="1" kern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xmlns="" id="{3CBEFA20-7F58-48D8-8926-BD8C318E6F08}"/>
              </a:ext>
            </a:extLst>
          </p:cNvPr>
          <p:cNvSpPr txBox="1">
            <a:spLocks/>
          </p:cNvSpPr>
          <p:nvPr/>
        </p:nvSpPr>
        <p:spPr>
          <a:xfrm>
            <a:off x="5486400" y="10082876"/>
            <a:ext cx="4000500" cy="3765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5438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75438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438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5438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75438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Contact:</a:t>
            </a:r>
          </a:p>
        </p:txBody>
      </p:sp>
      <p:pic>
        <p:nvPicPr>
          <p:cNvPr id="17" name="Image 5" descr="LOGO UC3 ne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48509"/>
            <a:ext cx="1067641" cy="10439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525" y="1727878"/>
            <a:ext cx="387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Laboratoire </a:t>
            </a:r>
          </a:p>
          <a:p>
            <a:pPr algn="ctr"/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Architecture, Environnement et Efficacité Énergétique </a:t>
            </a:r>
          </a:p>
          <a:p>
            <a:pPr algn="ctr"/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 Énergie Et Environnement  (UC3)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082876"/>
            <a:ext cx="41089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Public ciblé :</a:t>
            </a:r>
            <a:br>
              <a:rPr lang="fr-FR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Enseignants-chercheurs, Chercheurs permanents, Professionnels et Praticiens, Doctorants, Etudiants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Lieu :</a:t>
            </a:r>
            <a:b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Faculté d’Architecture et d’Urbanisme       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Salle de soutenances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– UC3 à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8h30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08" y="1054087"/>
            <a:ext cx="1178054" cy="6268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42039" y="1863902"/>
            <a:ext cx="3566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2088" indent="-352471" algn="ctr" rtl="1"/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Faculté d’Architecture et d’Urbanisme</a:t>
            </a:r>
            <a:r>
              <a:rPr lang="fr-FR" sz="1600" kern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n-US" sz="1600" kern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5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7000">
              <a:srgbClr val="FFE38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43">
            <a:extLst>
              <a:ext uri="{FF2B5EF4-FFF2-40B4-BE49-F238E27FC236}">
                <a16:creationId xmlns:a16="http://schemas.microsoft.com/office/drawing/2014/main" xmlns="" id="{6ED26521-FA4C-4D5F-9F6C-F6958A967D3D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533400" y="0"/>
            <a:ext cx="8534400" cy="848509"/>
          </a:xfrm>
          <a:prstGeom prst="rect">
            <a:avLst/>
          </a:prstGeom>
          <a:noFill/>
          <a:ln>
            <a:noFill/>
          </a:ln>
          <a:effectLst/>
        </p:spPr>
        <p:txBody>
          <a:bodyPr rot="0" vert="horz" wrap="square" lIns="59615" tIns="59615" rIns="59615" bIns="59615" anchor="ctr" anchorCtr="0" upright="1">
            <a:noAutofit/>
          </a:bodyPr>
          <a:lstStyle/>
          <a:p>
            <a:pPr marL="412088" indent="-352471" algn="ctr" rtl="1"/>
            <a:r>
              <a:rPr lang="fr-FR" sz="1600" b="1" dirty="0">
                <a:latin typeface="Cambria" panose="02040503050406030204" pitchFamily="18" charset="0"/>
                <a:ea typeface="Cambria" panose="02040503050406030204" pitchFamily="18" charset="0"/>
              </a:rPr>
              <a:t>République Algérienne démocratique et populaire</a:t>
            </a:r>
            <a:br>
              <a:rPr lang="fr-FR" sz="1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  <a:ea typeface="Cambria" panose="02040503050406030204" pitchFamily="18" charset="0"/>
              </a:rPr>
              <a:t>Ministère de l’enseignement supérieur et de la recherche scientifique</a:t>
            </a:r>
            <a:br>
              <a:rPr lang="fr-FR" sz="1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  <a:ea typeface="Cambria" panose="02040503050406030204" pitchFamily="18" charset="0"/>
              </a:rPr>
              <a:t>Université Constantine 3 – Salah BOUBNIDER</a:t>
            </a:r>
            <a:endParaRPr lang="en-US" sz="1600" b="1" kern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Image 5" descr="LOGO UC3 ne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27777"/>
            <a:ext cx="1067641" cy="10439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3962" y="2252872"/>
            <a:ext cx="511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Laboratoire </a:t>
            </a:r>
          </a:p>
          <a:p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Architecture, Environnement et Efficacité Énergétique </a:t>
            </a:r>
          </a:p>
          <a:p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 Énergie Et Environnement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6" y="1585491"/>
            <a:ext cx="1178054" cy="6268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9239" y="1643059"/>
            <a:ext cx="3566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2088" indent="-352471" algn="ctr" rtl="1"/>
            <a:r>
              <a:rPr lang="fr-F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Faculté d’Architecture et d’Urbanisme</a:t>
            </a:r>
            <a:r>
              <a:rPr lang="fr-FR" sz="1600" kern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n-US" sz="1600" kern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Box 34">
            <a:extLst>
              <a:ext uri="{FF2B5EF4-FFF2-40B4-BE49-F238E27FC236}">
                <a16:creationId xmlns:a16="http://schemas.microsoft.com/office/drawing/2014/main" xmlns="" id="{A35B5CCD-8887-4F6B-9774-E64551D638F9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0" y="2971800"/>
            <a:ext cx="9601200" cy="437147"/>
          </a:xfrm>
          <a:prstGeom prst="rect">
            <a:avLst/>
          </a:prstGeom>
          <a:noFill/>
          <a:ln>
            <a:noFill/>
          </a:ln>
          <a:effectLst/>
        </p:spPr>
        <p:txBody>
          <a:bodyPr rot="0" vert="horz" wrap="square" lIns="59615" tIns="59615" rIns="59615" bIns="59615" anchor="t" anchorCtr="0" upright="1">
            <a:noAutofit/>
          </a:bodyPr>
          <a:lstStyle/>
          <a:p>
            <a:pPr algn="ctr"/>
            <a:r>
              <a:rPr lang="fr-FR" sz="3800" b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</a:p>
          <a:p>
            <a:r>
              <a:rPr lang="fr-FR" sz="2306" b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306" b="1" kern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2088" indent="-352471" algn="ctr" rtl="1"/>
            <a:r>
              <a:rPr lang="fr-FR" sz="2306" b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306" b="1" kern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2088" indent="-352471" algn="ctr" rtl="1"/>
            <a:r>
              <a:rPr lang="fr-FR" sz="2306" b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DZ" sz="2306" b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2306" b="1" kern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F442514-9CA0-42C6-A47C-64AE6E316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81400"/>
            <a:ext cx="9067800" cy="914400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8h30-9h00</a:t>
            </a:r>
            <a:r>
              <a:rPr lang="fr-FR" sz="1850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	Accueil</a:t>
            </a:r>
          </a:p>
          <a:p>
            <a:pPr algn="just"/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9h00-9h15</a:t>
            </a:r>
            <a:r>
              <a:rPr lang="fr-FR" sz="1850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Allocutions d’ouverture.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850" b="1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1° SESSION: </a:t>
            </a:r>
          </a:p>
          <a:p>
            <a:r>
              <a:rPr lang="fr-FR" sz="1850" u="sng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Président :</a:t>
            </a:r>
            <a:r>
              <a:rPr lang="fr-FR" sz="1850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	ROUAG. D </a:t>
            </a:r>
            <a:r>
              <a:rPr lang="fr-FR" sz="1850" b="1" kern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1850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(LAEEE)</a:t>
            </a:r>
          </a:p>
          <a:p>
            <a:pPr algn="just"/>
            <a:r>
              <a:rPr lang="fr-FR" sz="1850" u="sng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Rapporteur:</a:t>
            </a:r>
            <a:r>
              <a:rPr lang="fr-FR" sz="1850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fr-FR" sz="1850" b="1" kern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BOUCHERIT.S   </a:t>
            </a:r>
            <a:r>
              <a:rPr lang="fr-FR" sz="1850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(LAEEE)</a:t>
            </a:r>
          </a:p>
          <a:p>
            <a:pPr algn="just"/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850" b="1" kern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BOUDJABI</a:t>
            </a:r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NH </a:t>
            </a:r>
            <a:r>
              <a:rPr lang="fr-FR" sz="1850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(LAEEE)</a:t>
            </a:r>
          </a:p>
          <a:p>
            <a:pPr algn="just"/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09h15–09h45: </a:t>
            </a:r>
            <a:r>
              <a:rPr lang="fr-FR" sz="1850" b="1" dirty="0">
                <a:cs typeface="Times New Roman" panose="02020603050405020304" pitchFamily="18" charset="0"/>
              </a:rPr>
              <a:t>NOUI. N </a:t>
            </a:r>
            <a:r>
              <a:rPr lang="fr-FR" sz="1850" dirty="0">
                <a:cs typeface="Times New Roman" panose="02020603050405020304" pitchFamily="18" charset="0"/>
              </a:rPr>
              <a:t>(LAEEE, UC3)</a:t>
            </a:r>
            <a:r>
              <a:rPr lang="fr-FR" sz="1850" b="1" dirty="0">
                <a:cs typeface="Times New Roman" panose="02020603050405020304" pitchFamily="18" charset="0"/>
              </a:rPr>
              <a:t>, BOUDEMAGH. MR-BOUCHAOUR. H </a:t>
            </a:r>
            <a:r>
              <a:rPr lang="fr-FR" sz="1850" dirty="0">
                <a:cs typeface="Times New Roman" panose="02020603050405020304" pitchFamily="18" charset="0"/>
              </a:rPr>
              <a:t>(U. Annaba), </a:t>
            </a:r>
            <a:r>
              <a:rPr lang="fr-FR" sz="1850" b="1" dirty="0">
                <a:cs typeface="Times New Roman" panose="02020603050405020304" pitchFamily="18" charset="0"/>
              </a:rPr>
              <a:t>BENZERARA. A-ZEROUALI. B </a:t>
            </a:r>
            <a:r>
              <a:rPr lang="fr-FR" sz="1850" dirty="0">
                <a:cs typeface="Times New Roman" panose="02020603050405020304" pitchFamily="18" charset="0"/>
              </a:rPr>
              <a:t>(U. </a:t>
            </a:r>
            <a:r>
              <a:rPr lang="fr-FR" sz="1850" dirty="0" err="1">
                <a:cs typeface="Times New Roman" panose="02020603050405020304" pitchFamily="18" charset="0"/>
              </a:rPr>
              <a:t>Chlef</a:t>
            </a:r>
            <a:r>
              <a:rPr lang="fr-FR" sz="1850" dirty="0">
                <a:cs typeface="Times New Roman" panose="02020603050405020304" pitchFamily="18" charset="0"/>
              </a:rPr>
              <a:t>),</a:t>
            </a:r>
            <a:r>
              <a:rPr lang="fr-FR" sz="1850" b="1" dirty="0">
                <a:cs typeface="Times New Roman" panose="02020603050405020304" pitchFamily="18" charset="0"/>
              </a:rPr>
              <a:t> </a:t>
            </a:r>
            <a:r>
              <a:rPr lang="fr-FR" sz="1850" dirty="0">
                <a:cs typeface="Times New Roman" panose="02020603050405020304" pitchFamily="18" charset="0"/>
              </a:rPr>
              <a:t>«L'Intelligence Artificielle comme Catalyseur de l'Innovation Architecturale et de la Durabilité environnementale. »</a:t>
            </a:r>
            <a:endParaRPr lang="fr-FR" sz="185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09h45–10h05: </a:t>
            </a:r>
            <a:r>
              <a:rPr lang="en-US" sz="1850" b="1" dirty="0"/>
              <a:t>DERNOUNI. A</a:t>
            </a:r>
            <a:r>
              <a:rPr lang="fr-FR" sz="1850" b="1" dirty="0">
                <a:cs typeface="Times New Roman" panose="02020603050405020304" pitchFamily="18" charset="0"/>
              </a:rPr>
              <a:t> </a:t>
            </a:r>
            <a:r>
              <a:rPr lang="fr-FR" sz="1850" dirty="0">
                <a:cs typeface="Times New Roman" panose="02020603050405020304" pitchFamily="18" charset="0"/>
              </a:rPr>
              <a:t>(Directeur de l’environnement – DEW- Biskra)</a:t>
            </a:r>
            <a:r>
              <a:rPr lang="fr-FR" sz="1850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fr-FR" sz="1850" dirty="0">
                <a:cs typeface="Times New Roman" panose="02020603050405020304" pitchFamily="18" charset="0"/>
              </a:rPr>
              <a:t>« Organisation de l’activité de récupération des déchets solides recyclables pour une économie circulaire : Expérience de la Wilaya de Biskra»</a:t>
            </a:r>
            <a:r>
              <a:rPr lang="fr-FR" sz="185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fr-FR" sz="1850" dirty="0" smtClean="0">
                <a:cs typeface="Times New Roman" panose="02020603050405020304" pitchFamily="18" charset="0"/>
              </a:rPr>
              <a:t> </a:t>
            </a:r>
            <a:endParaRPr lang="fr-FR" sz="1850" dirty="0">
              <a:cs typeface="Times New Roman" panose="02020603050405020304" pitchFamily="18" charset="0"/>
            </a:endParaRPr>
          </a:p>
          <a:p>
            <a:pPr algn="just"/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10h05–10h25: </a:t>
            </a:r>
            <a:r>
              <a:rPr lang="en-US" sz="1850" b="1" dirty="0"/>
              <a:t>ABADA. D </a:t>
            </a:r>
            <a:r>
              <a:rPr lang="fr-FR" sz="1850" dirty="0">
                <a:cs typeface="Times New Roman" panose="02020603050405020304" pitchFamily="18" charset="0"/>
              </a:rPr>
              <a:t>(LAEEE, FAU-UC3)</a:t>
            </a:r>
            <a:r>
              <a:rPr lang="fr-FR" sz="1850" b="1" dirty="0">
                <a:cs typeface="Times New Roman" panose="02020603050405020304" pitchFamily="18" charset="0"/>
              </a:rPr>
              <a:t>, </a:t>
            </a:r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DERGHOUT. Z</a:t>
            </a:r>
            <a:r>
              <a:rPr lang="fr-FR" sz="1850" b="1" dirty="0">
                <a:cs typeface="Times New Roman" panose="02020603050405020304" pitchFamily="18" charset="0"/>
              </a:rPr>
              <a:t> </a:t>
            </a:r>
            <a:r>
              <a:rPr lang="fr-FR" sz="1850" dirty="0">
                <a:cs typeface="Times New Roman" panose="02020603050405020304" pitchFamily="18" charset="0"/>
              </a:rPr>
              <a:t>(LAEEE U. </a:t>
            </a:r>
            <a:r>
              <a:rPr lang="fr-FR" sz="1850" dirty="0" err="1">
                <a:cs typeface="Times New Roman" panose="02020603050405020304" pitchFamily="18" charset="0"/>
              </a:rPr>
              <a:t>Ouergla</a:t>
            </a:r>
            <a:r>
              <a:rPr lang="fr-FR" sz="1850" dirty="0">
                <a:cs typeface="Times New Roman" panose="02020603050405020304" pitchFamily="18" charset="0"/>
              </a:rPr>
              <a:t>)</a:t>
            </a:r>
            <a:r>
              <a:rPr lang="fr-FR" sz="185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fr-FR" sz="1850" dirty="0">
                <a:cs typeface="Times New Roman" panose="02020603050405020304" pitchFamily="18" charset="0"/>
              </a:rPr>
              <a:t>«L’Interaction entre la Performance Énergétique dans les Bâtiments et la Haute Qualité Environnementale et leurs Applications en Algérie. »</a:t>
            </a:r>
            <a:endParaRPr lang="fr-FR" sz="185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fr-FR" sz="1850" b="1" dirty="0">
                <a:cs typeface="Times New Roman" panose="02020603050405020304" pitchFamily="18" charset="0"/>
              </a:rPr>
              <a:t>10h25-10h45: Débat</a:t>
            </a:r>
            <a:endParaRPr lang="fr-FR" sz="1850" dirty="0">
              <a:cs typeface="Times New Roman" panose="02020603050405020304" pitchFamily="18" charset="0"/>
            </a:endParaRPr>
          </a:p>
          <a:p>
            <a:pPr algn="ctr"/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-------------10h45-11h15: Pause café------------</a:t>
            </a:r>
          </a:p>
          <a:p>
            <a:r>
              <a:rPr lang="fr-FR" sz="1850" b="1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2° SESSION:</a:t>
            </a:r>
          </a:p>
          <a:p>
            <a:pPr algn="just"/>
            <a:r>
              <a:rPr lang="fr-FR" sz="1850" u="sng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Président :</a:t>
            </a:r>
            <a:r>
              <a:rPr lang="fr-FR" sz="1850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50" b="1" dirty="0"/>
              <a:t>ABADA. D</a:t>
            </a:r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1850" b="1" kern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1850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(LAEEE)</a:t>
            </a:r>
          </a:p>
          <a:p>
            <a:pPr algn="just"/>
            <a:r>
              <a:rPr lang="fr-FR" sz="1850" u="sng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Rapporteur:</a:t>
            </a:r>
            <a:r>
              <a:rPr lang="fr-FR" sz="1850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DERGHOUT. Z  </a:t>
            </a:r>
            <a:r>
              <a:rPr lang="fr-FR" sz="1850" b="1" kern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1850" kern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850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LAEEE)</a:t>
            </a:r>
          </a:p>
          <a:p>
            <a:pPr algn="just"/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850" b="1" kern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SEBTI.O     </a:t>
            </a:r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fr-FR" sz="1850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(LAEEE)</a:t>
            </a:r>
          </a:p>
          <a:p>
            <a:pPr algn="just"/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11h15–11h45: </a:t>
            </a:r>
            <a:r>
              <a:rPr lang="fr-FR" sz="1850" b="1" dirty="0"/>
              <a:t>BOUDJABI</a:t>
            </a:r>
            <a:r>
              <a:rPr lang="fr-FR" sz="1850" b="1" dirty="0">
                <a:cs typeface="Times New Roman" panose="02020603050405020304" pitchFamily="18" charset="0"/>
              </a:rPr>
              <a:t>.NH, </a:t>
            </a:r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BOUZAHZAH. F</a:t>
            </a:r>
            <a:r>
              <a:rPr lang="fr-FR" sz="1850" b="1" dirty="0">
                <a:cs typeface="Times New Roman" panose="02020603050405020304" pitchFamily="18" charset="0"/>
              </a:rPr>
              <a:t> </a:t>
            </a:r>
            <a:r>
              <a:rPr lang="fr-FR" sz="1850" dirty="0">
                <a:cs typeface="Times New Roman" panose="02020603050405020304" pitchFamily="18" charset="0"/>
              </a:rPr>
              <a:t>(LAEEE, IGTU-UC3)</a:t>
            </a:r>
            <a:r>
              <a:rPr lang="fr-FR" sz="1850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fr-FR" sz="1850" dirty="0">
                <a:cs typeface="Times New Roman" panose="02020603050405020304" pitchFamily="18" charset="0"/>
              </a:rPr>
              <a:t>« La ville algérienne face aux défis environnementaux : réalités, controverses et vision prospective - Cas de Constantine »</a:t>
            </a:r>
          </a:p>
          <a:p>
            <a:pPr algn="just"/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11h45–12h00:</a:t>
            </a:r>
            <a:r>
              <a:rPr lang="fr-FR" sz="1850" b="1" kern="1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50" b="1" dirty="0">
                <a:cs typeface="Times New Roman" panose="02020603050405020304" pitchFamily="18" charset="0"/>
              </a:rPr>
              <a:t>REDJAL. O </a:t>
            </a:r>
            <a:r>
              <a:rPr lang="fr-FR" sz="1850" dirty="0">
                <a:cs typeface="Times New Roman" panose="02020603050405020304" pitchFamily="18" charset="0"/>
              </a:rPr>
              <a:t>(LAEEE, IGTU-UC3)</a:t>
            </a:r>
            <a:r>
              <a:rPr lang="fr-FR" sz="185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fr-FR" sz="1850" dirty="0">
                <a:cs typeface="Times New Roman" panose="02020603050405020304" pitchFamily="18" charset="0"/>
              </a:rPr>
              <a:t>«La promotion de l’entreprenariat et l’encouragement de l’innovation via la création des startups : Retour d’expérience sur le Master professionnel Gestion Durable des Déchets En Milieu Urbain – IGTU/UC3»</a:t>
            </a:r>
            <a:endParaRPr lang="fr-FR" sz="1850" b="1" kern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850" b="1" kern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12h00–12h20 </a:t>
            </a:r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: BOUCHERIT.S </a:t>
            </a:r>
            <a:r>
              <a:rPr lang="fr-FR" sz="1850" dirty="0">
                <a:cs typeface="Times New Roman" panose="02020603050405020304" pitchFamily="18" charset="0"/>
              </a:rPr>
              <a:t>(LAEEE, FAU-UC3)</a:t>
            </a:r>
            <a:r>
              <a:rPr lang="fr-FR" sz="1850" b="1" dirty="0">
                <a:cs typeface="Times New Roman" panose="02020603050405020304" pitchFamily="18" charset="0"/>
              </a:rPr>
              <a:t>, </a:t>
            </a:r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ROUMANE.A </a:t>
            </a:r>
            <a:r>
              <a:rPr lang="fr-FR" sz="1850" dirty="0">
                <a:cs typeface="Times New Roman" panose="02020603050405020304" pitchFamily="18" charset="0"/>
              </a:rPr>
              <a:t>(Urbaniste)</a:t>
            </a:r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50" dirty="0">
                <a:cs typeface="Times New Roman" panose="02020603050405020304" pitchFamily="18" charset="0"/>
              </a:rPr>
              <a:t>«</a:t>
            </a:r>
            <a:r>
              <a:rPr lang="fr-FR" sz="1850" dirty="0"/>
              <a:t>Trame Verte et Gouvernance Environnementale : Les NTIC au Cœur de l'Innovation (Vers la création de la Startup -VERTIC CITY)</a:t>
            </a:r>
            <a:r>
              <a:rPr lang="fr-FR" sz="1850" dirty="0">
                <a:cs typeface="Times New Roman" panose="02020603050405020304" pitchFamily="18" charset="0"/>
              </a:rPr>
              <a:t>»</a:t>
            </a:r>
            <a:endParaRPr lang="fr-FR" sz="1850" b="1" kern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850" b="1" dirty="0">
                <a:cs typeface="Times New Roman" panose="02020603050405020304" pitchFamily="18" charset="0"/>
              </a:rPr>
              <a:t>12h20-13h00: Débat</a:t>
            </a:r>
          </a:p>
          <a:p>
            <a:pPr algn="ctr"/>
            <a:r>
              <a:rPr lang="fr-FR" sz="1850" b="1" kern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---------13h00-13h15: Mot de clôture-----</a:t>
            </a:r>
          </a:p>
        </p:txBody>
      </p:sp>
    </p:spTree>
    <p:extLst>
      <p:ext uri="{BB962C8B-B14F-4D97-AF65-F5344CB8AC3E}">
        <p14:creationId xmlns:p14="http://schemas.microsoft.com/office/powerpoint/2010/main" val="839669730"/>
      </p:ext>
    </p:extLst>
  </p:cSld>
  <p:clrMapOvr>
    <a:masterClrMapping/>
  </p:clrMapOvr>
</p:sld>
</file>

<file path=ppt/theme/theme1.xml><?xml version="1.0" encoding="utf-8"?>
<a:theme xmlns:a="http://schemas.openxmlformats.org/drawingml/2006/main" name="BrochureColo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rochureColor">
      <a:dk1>
        <a:sysClr val="windowText" lastClr="000000"/>
      </a:dk1>
      <a:lt1>
        <a:sysClr val="window" lastClr="FFFFFF"/>
      </a:lt1>
      <a:dk2>
        <a:srgbClr val="57443E"/>
      </a:dk2>
      <a:lt2>
        <a:srgbClr val="DDDDDD"/>
      </a:lt2>
      <a:accent1>
        <a:srgbClr val="B2C42A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Calibri-Cambria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rochureColor">
      <a:dk1>
        <a:sysClr val="windowText" lastClr="000000"/>
      </a:dk1>
      <a:lt1>
        <a:sysClr val="window" lastClr="FFFFFF"/>
      </a:lt1>
      <a:dk2>
        <a:srgbClr val="57443E"/>
      </a:dk2>
      <a:lt2>
        <a:srgbClr val="DDDDDD"/>
      </a:lt2>
      <a:accent1>
        <a:srgbClr val="B2C42A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Calibri-Cambria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B39241-3DC4-4E74-9CA5-66F559558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0E32F16-139C-406D-87C5-ECC5DE68882E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A8585D7-9F9A-464B-98FD-C2369966A8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284</Words>
  <Application>Microsoft Office PowerPoint</Application>
  <PresentationFormat>A3 (297 x 420 mm)</PresentationFormat>
  <Paragraphs>58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Times New Roman</vt:lpstr>
      <vt:lpstr>Wingdings</vt:lpstr>
      <vt:lpstr>BrochureColor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Northwind traders</dc:title>
  <dc:creator/>
  <cp:lastModifiedBy/>
  <cp:revision>3</cp:revision>
  <dcterms:created xsi:type="dcterms:W3CDTF">2012-07-26T23:19:00Z</dcterms:created>
  <dcterms:modified xsi:type="dcterms:W3CDTF">2024-10-08T20:48:05Z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IsMyDocuments">
    <vt:bool>true</vt:bool>
  </property>
</Properties>
</file>