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6FAFC"/>
    <a:srgbClr val="F7FEFF"/>
    <a:srgbClr val="D9D1FD"/>
    <a:srgbClr val="D5F5F1"/>
    <a:srgbClr val="B9B93E"/>
    <a:srgbClr val="EFF7BF"/>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085870-141D-4678-A51B-A0A08CFF1F65}" v="2" dt="2022-06-07T12:23:02.26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5461" autoAdjust="0"/>
  </p:normalViewPr>
  <p:slideViewPr>
    <p:cSldViewPr>
      <p:cViewPr varScale="1">
        <p:scale>
          <a:sx n="102" d="100"/>
          <a:sy n="102" d="100"/>
        </p:scale>
        <p:origin x="2226" y="114"/>
      </p:cViewPr>
      <p:guideLst>
        <p:guide orient="horz" pos="2448"/>
        <p:guide pos="3168"/>
      </p:guideLst>
    </p:cSldViewPr>
  </p:slideViewPr>
  <p:notesTextViewPr>
    <p:cViewPr>
      <p:scale>
        <a:sx n="1" d="1"/>
        <a:sy n="1" d="1"/>
      </p:scale>
      <p:origin x="0" y="0"/>
    </p:cViewPr>
  </p:notesTextViewPr>
  <p:notesViewPr>
    <p:cSldViewPr>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3" cy="495348"/>
          </a:xfrm>
          <a:prstGeom prst="rect">
            <a:avLst/>
          </a:prstGeom>
        </p:spPr>
        <p:txBody>
          <a:bodyPr vert="horz" lIns="94935" tIns="47467" rIns="94935" bIns="47467" rtlCol="0"/>
          <a:lstStyle>
            <a:lvl1pPr algn="l">
              <a:defRPr sz="1300"/>
            </a:lvl1pPr>
          </a:lstStyle>
          <a:p>
            <a:endParaRPr lang="en-US"/>
          </a:p>
        </p:txBody>
      </p:sp>
      <p:sp>
        <p:nvSpPr>
          <p:cNvPr id="3" name="Date Placeholder 2"/>
          <p:cNvSpPr>
            <a:spLocks noGrp="1"/>
          </p:cNvSpPr>
          <p:nvPr>
            <p:ph type="dt" sz="quarter" idx="1"/>
          </p:nvPr>
        </p:nvSpPr>
        <p:spPr>
          <a:xfrm>
            <a:off x="3818970" y="0"/>
            <a:ext cx="2921583" cy="495348"/>
          </a:xfrm>
          <a:prstGeom prst="rect">
            <a:avLst/>
          </a:prstGeom>
        </p:spPr>
        <p:txBody>
          <a:bodyPr vert="horz" lIns="94935" tIns="47467" rIns="94935" bIns="47467" rtlCol="0"/>
          <a:lstStyle>
            <a:lvl1pPr algn="r">
              <a:defRPr sz="1300"/>
            </a:lvl1pPr>
          </a:lstStyle>
          <a:p>
            <a:fld id="{11A4C4C9-9907-4BB6-B95A-E6BBD959AAB4}" type="datetimeFigureOut">
              <a:rPr lang="en-US" smtClean="0"/>
              <a:pPr/>
              <a:t>10/9/2024</a:t>
            </a:fld>
            <a:endParaRPr lang="en-US"/>
          </a:p>
        </p:txBody>
      </p:sp>
      <p:sp>
        <p:nvSpPr>
          <p:cNvPr id="4" name="Footer Placeholder 3"/>
          <p:cNvSpPr>
            <a:spLocks noGrp="1"/>
          </p:cNvSpPr>
          <p:nvPr>
            <p:ph type="ftr" sz="quarter" idx="2"/>
          </p:nvPr>
        </p:nvSpPr>
        <p:spPr>
          <a:xfrm>
            <a:off x="0" y="9377317"/>
            <a:ext cx="2921583" cy="495346"/>
          </a:xfrm>
          <a:prstGeom prst="rect">
            <a:avLst/>
          </a:prstGeom>
        </p:spPr>
        <p:txBody>
          <a:bodyPr vert="horz" lIns="94935" tIns="47467" rIns="94935" bIns="47467" rtlCol="0" anchor="b"/>
          <a:lstStyle>
            <a:lvl1pPr algn="l">
              <a:defRPr sz="1300"/>
            </a:lvl1pPr>
          </a:lstStyle>
          <a:p>
            <a:endParaRPr lang="en-US"/>
          </a:p>
        </p:txBody>
      </p:sp>
      <p:sp>
        <p:nvSpPr>
          <p:cNvPr id="5" name="Slide Number Placeholder 4"/>
          <p:cNvSpPr>
            <a:spLocks noGrp="1"/>
          </p:cNvSpPr>
          <p:nvPr>
            <p:ph type="sldNum" sz="quarter" idx="3"/>
          </p:nvPr>
        </p:nvSpPr>
        <p:spPr>
          <a:xfrm>
            <a:off x="3818970" y="9377317"/>
            <a:ext cx="2921583" cy="495346"/>
          </a:xfrm>
          <a:prstGeom prst="rect">
            <a:avLst/>
          </a:prstGeom>
        </p:spPr>
        <p:txBody>
          <a:bodyPr vert="horz" lIns="94935" tIns="47467" rIns="94935" bIns="47467" rtlCol="0" anchor="b"/>
          <a:lstStyle>
            <a:lvl1pPr algn="r">
              <a:defRPr sz="1300"/>
            </a:lvl1pPr>
          </a:lstStyle>
          <a:p>
            <a:fld id="{082D650F-38E5-40ED-AA32-287D3AC686E8}" type="slidenum">
              <a:rPr lang="en-US" smtClean="0"/>
              <a:pPr/>
              <a:t>‹N°›</a:t>
            </a:fld>
            <a:endParaRPr lang="en-US"/>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3" cy="495348"/>
          </a:xfrm>
          <a:prstGeom prst="rect">
            <a:avLst/>
          </a:prstGeom>
        </p:spPr>
        <p:txBody>
          <a:bodyPr vert="horz" lIns="94935" tIns="47467" rIns="94935" bIns="47467" rtlCol="0"/>
          <a:lstStyle>
            <a:lvl1pPr algn="l">
              <a:defRPr sz="1300"/>
            </a:lvl1pPr>
          </a:lstStyle>
          <a:p>
            <a:endParaRPr lang="en-US"/>
          </a:p>
        </p:txBody>
      </p:sp>
      <p:sp>
        <p:nvSpPr>
          <p:cNvPr id="3" name="Date Placeholder 2"/>
          <p:cNvSpPr>
            <a:spLocks noGrp="1"/>
          </p:cNvSpPr>
          <p:nvPr>
            <p:ph type="dt" idx="1"/>
          </p:nvPr>
        </p:nvSpPr>
        <p:spPr>
          <a:xfrm>
            <a:off x="3818970" y="0"/>
            <a:ext cx="2921583" cy="495348"/>
          </a:xfrm>
          <a:prstGeom prst="rect">
            <a:avLst/>
          </a:prstGeom>
        </p:spPr>
        <p:txBody>
          <a:bodyPr vert="horz" lIns="94935" tIns="47467" rIns="94935" bIns="47467" rtlCol="0"/>
          <a:lstStyle>
            <a:lvl1pPr algn="r">
              <a:defRPr sz="1300"/>
            </a:lvl1pPr>
          </a:lstStyle>
          <a:p>
            <a:fld id="{B6DA592C-A796-4264-BD45-11AED491B3E4}" type="datetimeFigureOut">
              <a:rPr lang="en-US" smtClean="0"/>
              <a:pPr/>
              <a:t>10/9/2024</a:t>
            </a:fld>
            <a:endParaRPr lang="en-US"/>
          </a:p>
        </p:txBody>
      </p:sp>
      <p:sp>
        <p:nvSpPr>
          <p:cNvPr id="4" name="Slide Image Placeholder 3"/>
          <p:cNvSpPr>
            <a:spLocks noGrp="1" noRot="1" noChangeAspect="1"/>
          </p:cNvSpPr>
          <p:nvPr>
            <p:ph type="sldImg" idx="2"/>
          </p:nvPr>
        </p:nvSpPr>
        <p:spPr>
          <a:xfrm>
            <a:off x="1216025" y="1233488"/>
            <a:ext cx="4310063" cy="3332162"/>
          </a:xfrm>
          <a:prstGeom prst="rect">
            <a:avLst/>
          </a:prstGeom>
          <a:noFill/>
          <a:ln w="12700">
            <a:solidFill>
              <a:prstClr val="black"/>
            </a:solidFill>
          </a:ln>
        </p:spPr>
        <p:txBody>
          <a:bodyPr vert="horz" lIns="94935" tIns="47467" rIns="94935" bIns="47467" rtlCol="0" anchor="ctr"/>
          <a:lstStyle/>
          <a:p>
            <a:endParaRPr lang="en-US"/>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4935" tIns="47467" rIns="94935" bIns="474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7"/>
            <a:ext cx="2921583" cy="495346"/>
          </a:xfrm>
          <a:prstGeom prst="rect">
            <a:avLst/>
          </a:prstGeom>
        </p:spPr>
        <p:txBody>
          <a:bodyPr vert="horz" lIns="94935" tIns="47467" rIns="94935" bIns="47467" rtlCol="0" anchor="b"/>
          <a:lstStyle>
            <a:lvl1pPr algn="l">
              <a:defRPr sz="1300"/>
            </a:lvl1pPr>
          </a:lstStyle>
          <a:p>
            <a:endParaRPr lang="en-US"/>
          </a:p>
        </p:txBody>
      </p:sp>
      <p:sp>
        <p:nvSpPr>
          <p:cNvPr id="7" name="Slide Number Placeholder 6"/>
          <p:cNvSpPr>
            <a:spLocks noGrp="1"/>
          </p:cNvSpPr>
          <p:nvPr>
            <p:ph type="sldNum" sz="quarter" idx="5"/>
          </p:nvPr>
        </p:nvSpPr>
        <p:spPr>
          <a:xfrm>
            <a:off x="3818970" y="9377317"/>
            <a:ext cx="2921583" cy="495346"/>
          </a:xfrm>
          <a:prstGeom prst="rect">
            <a:avLst/>
          </a:prstGeom>
        </p:spPr>
        <p:txBody>
          <a:bodyPr vert="horz" lIns="94935" tIns="47467" rIns="94935" bIns="47467" rtlCol="0" anchor="b"/>
          <a:lstStyle>
            <a:lvl1pPr algn="r">
              <a:defRPr sz="1300"/>
            </a:lvl1pPr>
          </a:lstStyle>
          <a:p>
            <a:fld id="{6DA02A30-9192-49A2-98D9-8D2828AE31E2}" type="slidenum">
              <a:rPr lang="en-US" smtClean="0"/>
              <a:pPr/>
              <a:t>‹N°›</a:t>
            </a:fld>
            <a:endParaRPr lang="en-US"/>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a:t>
            </a:r>
            <a:r>
              <a:rPr lang="en-US" baseline="0" dirty="0"/>
              <a:t> in the empty placeholders. If you need more placeholders for titles, subtitles or body text, copy any of the existing placeholders, then drag the new one into place.</a:t>
            </a:r>
            <a:endParaRPr lang="en-US" dirty="0"/>
          </a:p>
          <a:p>
            <a:endParaRPr lang="en-US" dirty="0"/>
          </a:p>
        </p:txBody>
      </p:sp>
      <p:sp>
        <p:nvSpPr>
          <p:cNvPr id="4" name="Slide Number Placeholder 3"/>
          <p:cNvSpPr>
            <a:spLocks noGrp="1"/>
          </p:cNvSpPr>
          <p:nvPr>
            <p:ph type="sldNum" sz="quarter" idx="10"/>
          </p:nvPr>
        </p:nvSpPr>
        <p:spPr/>
        <p:txBody>
          <a:bodyPr/>
          <a:lstStyle/>
          <a:p>
            <a:fld id="{6DA02A30-9192-49A2-98D9-8D2828AE31E2}" type="slidenum">
              <a:rPr lang="en-US" smtClean="0"/>
              <a:pPr/>
              <a:t>1</a:t>
            </a:fld>
            <a:endParaRPr lang="en-US"/>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A02A30-9192-49A2-98D9-8D2828AE31E2}" type="slidenum">
              <a:rPr lang="en-US" smtClean="0"/>
              <a:pPr/>
              <a:t>2</a:t>
            </a:fld>
            <a:endParaRPr lang="en-US"/>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sp>
        <p:nvSpPr>
          <p:cNvPr id="9" name="Rectangle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457200" y="2891409"/>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[Enter a caption for your photo]</a:t>
            </a:r>
          </a:p>
        </p:txBody>
      </p:sp>
      <p:sp>
        <p:nvSpPr>
          <p:cNvPr id="27" name="Text Placeholder 25"/>
          <p:cNvSpPr>
            <a:spLocks noGrp="1"/>
          </p:cNvSpPr>
          <p:nvPr>
            <p:ph type="body" sz="quarter" idx="14" hasCustomPrompt="1"/>
          </p:nvPr>
        </p:nvSpPr>
        <p:spPr>
          <a:xfrm>
            <a:off x="457200" y="3241167"/>
            <a:ext cx="2428875" cy="4572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How do you get started with this template?</a:t>
            </a:r>
          </a:p>
        </p:txBody>
      </p:sp>
      <p:sp>
        <p:nvSpPr>
          <p:cNvPr id="26" name="Text Placeholder 25"/>
          <p:cNvSpPr>
            <a:spLocks noGrp="1"/>
          </p:cNvSpPr>
          <p:nvPr>
            <p:ph type="body" sz="quarter" idx="13" hasCustomPrompt="1"/>
          </p:nvPr>
        </p:nvSpPr>
        <p:spPr>
          <a:xfrm>
            <a:off x="457199" y="3677412"/>
            <a:ext cx="2428875" cy="40881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You can use this fresh, professional brochure just as is or easily customize it.</a:t>
            </a:r>
          </a:p>
        </p:txBody>
      </p:sp>
      <p:sp>
        <p:nvSpPr>
          <p:cNvPr id="23" name="Text Placeholder 22"/>
          <p:cNvSpPr>
            <a:spLocks noGrp="1"/>
          </p:cNvSpPr>
          <p:nvPr>
            <p:ph type="body" sz="quarter" idx="12" hasCustomPrompt="1"/>
          </p:nvPr>
        </p:nvSpPr>
        <p:spPr>
          <a:xfrm>
            <a:off x="457200" y="4152901"/>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en-US" dirty="0"/>
              <a:t>We’ve included a few tips throughout the template to help you get started.</a:t>
            </a:r>
            <a:br>
              <a:rPr lang="en-US" dirty="0"/>
            </a:br>
            <a:r>
              <a:rPr lang="en-US" dirty="0"/>
              <a:t>To replace any tip text (such as this) with your own, just select it and enter your own.</a:t>
            </a:r>
            <a:br>
              <a:rPr lang="en-US" dirty="0"/>
            </a:br>
            <a:r>
              <a:rPr lang="en-US" dirty="0"/>
              <a:t>To replace photos in the brochure, select an image and delete it. Then use the Insert Picture icon in the placeholder to insert your own.</a:t>
            </a:r>
            <a:br>
              <a:rPr lang="en-US" dirty="0"/>
            </a:br>
            <a:r>
              <a:rPr lang="en-US" dirty="0"/>
              <a:t>To change the logo to your own, select  the picture “replace with LOGO” and choose Change Picture on the Picture Tools Format tab.</a:t>
            </a:r>
          </a:p>
        </p:txBody>
      </p:sp>
      <p:sp>
        <p:nvSpPr>
          <p:cNvPr id="29" name="Text Placeholder 25"/>
          <p:cNvSpPr>
            <a:spLocks noGrp="1"/>
          </p:cNvSpPr>
          <p:nvPr>
            <p:ph type="body" sz="quarter" idx="16" hasCustomPrompt="1"/>
          </p:nvPr>
        </p:nvSpPr>
        <p:spPr>
          <a:xfrm>
            <a:off x="3813820" y="609600"/>
            <a:ext cx="2428875" cy="457200"/>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Who We Are</a:t>
            </a:r>
          </a:p>
        </p:txBody>
      </p:sp>
      <p:sp>
        <p:nvSpPr>
          <p:cNvPr id="30" name="Text Placeholder 25"/>
          <p:cNvSpPr>
            <a:spLocks noGrp="1"/>
          </p:cNvSpPr>
          <p:nvPr>
            <p:ph type="body" sz="quarter" idx="17" hasCustomPrompt="1"/>
          </p:nvPr>
        </p:nvSpPr>
        <p:spPr>
          <a:xfrm>
            <a:off x="3813820" y="1082040"/>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About Us</a:t>
            </a:r>
          </a:p>
        </p:txBody>
      </p:sp>
      <p:sp>
        <p:nvSpPr>
          <p:cNvPr id="45" name="Text Placeholder 25"/>
          <p:cNvSpPr>
            <a:spLocks noGrp="1"/>
          </p:cNvSpPr>
          <p:nvPr>
            <p:ph type="body" sz="quarter" idx="24" hasCustomPrompt="1"/>
          </p:nvPr>
        </p:nvSpPr>
        <p:spPr>
          <a:xfrm>
            <a:off x="3813820" y="1342644"/>
            <a:ext cx="2428875" cy="880809"/>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This is the place for your ‘elevator pitch.’ If you only had a few seconds to pitch your products or services to someone what would you say?</a:t>
            </a:r>
          </a:p>
        </p:txBody>
      </p:sp>
      <p:sp>
        <p:nvSpPr>
          <p:cNvPr id="32" name="Text Placeholder 25"/>
          <p:cNvSpPr>
            <a:spLocks noGrp="1"/>
          </p:cNvSpPr>
          <p:nvPr>
            <p:ph type="body" sz="quarter" idx="19" hasCustomPrompt="1"/>
          </p:nvPr>
        </p:nvSpPr>
        <p:spPr>
          <a:xfrm>
            <a:off x="3813820" y="2287906"/>
            <a:ext cx="2428875" cy="228600"/>
          </a:xfrm>
        </p:spPr>
        <p:txBody>
          <a:bodyPr>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Contact Us</a:t>
            </a:r>
          </a:p>
        </p:txBody>
      </p:sp>
      <p:sp>
        <p:nvSpPr>
          <p:cNvPr id="33" name="Text Placeholder 25"/>
          <p:cNvSpPr>
            <a:spLocks noGrp="1"/>
          </p:cNvSpPr>
          <p:nvPr>
            <p:ph type="body" sz="quarter" idx="20" hasCustomPrompt="1"/>
          </p:nvPr>
        </p:nvSpPr>
        <p:spPr>
          <a:xfrm>
            <a:off x="3813820" y="2538985"/>
            <a:ext cx="2428875" cy="670940"/>
          </a:xfrm>
        </p:spPr>
        <p:txBody>
          <a:bodyPr>
            <a:noAutofit/>
          </a:bodyPr>
          <a:lstStyle>
            <a:lvl1pPr marL="0" indent="0">
              <a:lnSpc>
                <a:spcPct val="10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a:lnSpc>
                <a:spcPct val="120000"/>
              </a:lnSpc>
            </a:pPr>
            <a:r>
              <a:rPr lang="en-US" sz="1000" b="0" cap="none" baseline="0" dirty="0">
                <a:solidFill>
                  <a:schemeClr val="tx1"/>
                </a:solidFill>
                <a:latin typeface="+mn-lt"/>
              </a:rPr>
              <a:t>Phone: [Telephone]</a:t>
            </a:r>
            <a:br>
              <a:rPr lang="en-US" sz="1000" b="0" cap="none" baseline="0" dirty="0">
                <a:solidFill>
                  <a:schemeClr val="tx1"/>
                </a:solidFill>
                <a:latin typeface="+mn-lt"/>
              </a:rPr>
            </a:br>
            <a:r>
              <a:rPr lang="en-US" sz="1000" b="0" cap="none" baseline="0" dirty="0">
                <a:solidFill>
                  <a:schemeClr val="tx1"/>
                </a:solidFill>
                <a:latin typeface="+mn-lt"/>
              </a:rPr>
              <a:t>Email: [Email address]</a:t>
            </a:r>
            <a:br>
              <a:rPr lang="en-US" sz="1000" b="0" cap="none" baseline="0" dirty="0">
                <a:solidFill>
                  <a:schemeClr val="tx1"/>
                </a:solidFill>
                <a:latin typeface="+mn-lt"/>
              </a:rPr>
            </a:br>
            <a:r>
              <a:rPr lang="en-US" sz="1000" b="0" cap="none" baseline="0" dirty="0">
                <a:solidFill>
                  <a:schemeClr val="tx1"/>
                </a:solidFill>
                <a:latin typeface="+mn-lt"/>
              </a:rPr>
              <a:t>Web: [Web address]</a:t>
            </a:r>
          </a:p>
        </p:txBody>
      </p:sp>
      <p:sp>
        <p:nvSpPr>
          <p:cNvPr id="34" name="Text Placeholder 25"/>
          <p:cNvSpPr>
            <a:spLocks noGrp="1"/>
          </p:cNvSpPr>
          <p:nvPr>
            <p:ph type="body" sz="quarter" idx="21" hasCustomPrompt="1"/>
          </p:nvPr>
        </p:nvSpPr>
        <p:spPr>
          <a:xfrm>
            <a:off x="4746624" y="6711251"/>
            <a:ext cx="1508125" cy="292418"/>
          </a:xfrm>
        </p:spPr>
        <p:txBody>
          <a:bodyPr anchor="b">
            <a:noAutofit/>
          </a:bodyPr>
          <a:lstStyle>
            <a:lvl1pPr marL="0" indent="0">
              <a:lnSpc>
                <a:spcPct val="90000"/>
              </a:lnSpc>
              <a:spcBef>
                <a:spcPts val="0"/>
              </a:spcBef>
              <a:buNone/>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[company name]</a:t>
            </a:r>
          </a:p>
        </p:txBody>
      </p:sp>
      <p:sp>
        <p:nvSpPr>
          <p:cNvPr id="37" name="Text Placeholder 36"/>
          <p:cNvSpPr>
            <a:spLocks noGrp="1"/>
          </p:cNvSpPr>
          <p:nvPr>
            <p:ph type="body" sz="quarter" idx="22" hasCustomPrompt="1"/>
          </p:nvPr>
        </p:nvSpPr>
        <p:spPr>
          <a:xfrm>
            <a:off x="4746624" y="7004304"/>
            <a:ext cx="1508125" cy="310896"/>
          </a:xfrm>
        </p:spPr>
        <p:txBody>
          <a:bodyPr>
            <a:noAutofit/>
          </a:bodyPr>
          <a:lstStyle>
            <a:lvl1pPr marL="0" indent="0">
              <a:lnSpc>
                <a:spcPct val="120000"/>
              </a:lnSpc>
              <a:spcBef>
                <a:spcPts val="0"/>
              </a:spcBef>
              <a:buNone/>
              <a:defRPr sz="800" baseline="0"/>
            </a:lvl1pPr>
            <a:lvl2pPr marL="0" indent="0">
              <a:defRPr sz="800"/>
            </a:lvl2pPr>
            <a:lvl3pPr marL="0" indent="0">
              <a:defRPr sz="800"/>
            </a:lvl3pPr>
            <a:lvl4pPr marL="0" indent="0">
              <a:defRPr sz="800"/>
            </a:lvl4pPr>
            <a:lvl5pPr marL="0" indent="0">
              <a:defRPr sz="800"/>
            </a:lvl5pPr>
          </a:lstStyle>
          <a:p>
            <a:pPr lvl="0"/>
            <a:r>
              <a:rPr lang="en-US" dirty="0"/>
              <a:t>[Address]</a:t>
            </a:r>
            <a:br>
              <a:rPr lang="en-US" dirty="0"/>
            </a:br>
            <a:r>
              <a:rPr lang="en-US" dirty="0"/>
              <a:t>[City, ST ZIP Code]</a:t>
            </a:r>
          </a:p>
        </p:txBody>
      </p:sp>
      <p:sp>
        <p:nvSpPr>
          <p:cNvPr id="12" name="Picture Placeholder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endParaRPr lang="en-US"/>
          </a:p>
        </p:txBody>
      </p:sp>
      <p:sp>
        <p:nvSpPr>
          <p:cNvPr id="10" name="Title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en-US" dirty="0"/>
              <a:t>Company name</a:t>
            </a:r>
          </a:p>
        </p:txBody>
      </p:sp>
      <p:sp>
        <p:nvSpPr>
          <p:cNvPr id="40" name="Text Placeholder 25"/>
          <p:cNvSpPr>
            <a:spLocks noGrp="1"/>
          </p:cNvSpPr>
          <p:nvPr>
            <p:ph type="body" sz="quarter" idx="23" hasCustomPrompt="1"/>
          </p:nvPr>
        </p:nvSpPr>
        <p:spPr>
          <a:xfrm>
            <a:off x="7322344" y="6624978"/>
            <a:ext cx="2088833" cy="439651"/>
          </a:xfrm>
        </p:spPr>
        <p:txBody>
          <a:bodyPr>
            <a:noAutofit/>
          </a:bodyPr>
          <a:lstStyle>
            <a:lvl1pPr marL="0" indent="0">
              <a:lnSpc>
                <a:spcPct val="100000"/>
              </a:lnSpc>
              <a:spcBef>
                <a:spcPts val="0"/>
              </a:spcBef>
              <a:buNone/>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[Brochure subtitle or company tagline.]</a:t>
            </a:r>
          </a:p>
        </p:txBody>
      </p:sp>
    </p:spTree>
    <p:extLst>
      <p:ext uri="{BB962C8B-B14F-4D97-AF65-F5344CB8AC3E}">
        <p14:creationId xmlns:p14="http://schemas.microsoft.com/office/powerpoint/2010/main" val="478386529"/>
      </p:ext>
    </p:extLst>
  </p:cSld>
  <p:clrMapOvr>
    <a:masterClrMapping/>
  </p:clrMapOvr>
  <p:extLst>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cxnSp>
        <p:nvCxnSpPr>
          <p:cNvPr id="19" name="Straight Connector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xt Placeholder 25"/>
          <p:cNvSpPr>
            <a:spLocks noGrp="1"/>
          </p:cNvSpPr>
          <p:nvPr>
            <p:ph type="body" sz="quarter" idx="14" hasCustomPrompt="1"/>
          </p:nvPr>
        </p:nvSpPr>
        <p:spPr>
          <a:xfrm>
            <a:off x="457200" y="5113295"/>
            <a:ext cx="2428875" cy="248151"/>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Here are a couple of ideas…</a:t>
            </a:r>
          </a:p>
        </p:txBody>
      </p:sp>
      <p:sp>
        <p:nvSpPr>
          <p:cNvPr id="29" name="Text Placeholder 25"/>
          <p:cNvSpPr>
            <a:spLocks noGrp="1"/>
          </p:cNvSpPr>
          <p:nvPr>
            <p:ph type="body" sz="quarter" idx="16" hasCustomPrompt="1"/>
          </p:nvPr>
        </p:nvSpPr>
        <p:spPr>
          <a:xfrm>
            <a:off x="457200" y="4386248"/>
            <a:ext cx="2428875" cy="609271"/>
          </a:xfrm>
        </p:spPr>
        <p:txBody>
          <a:bodyPr>
            <a:noAutofit/>
          </a:bodyPr>
          <a:lstStyle>
            <a:lvl1pPr marL="0" indent="0">
              <a:lnSpc>
                <a:spcPct val="90000"/>
              </a:lnSpc>
              <a:spcBef>
                <a:spcPts val="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What do you include in a brochure?</a:t>
            </a:r>
          </a:p>
        </p:txBody>
      </p:sp>
      <p:sp>
        <p:nvSpPr>
          <p:cNvPr id="13" name="Picture Placeholder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endParaRPr lang="en-US"/>
          </a:p>
        </p:txBody>
      </p:sp>
      <p:sp>
        <p:nvSpPr>
          <p:cNvPr id="26" name="Text Placeholder 25"/>
          <p:cNvSpPr>
            <a:spLocks noGrp="1"/>
          </p:cNvSpPr>
          <p:nvPr>
            <p:ph type="body" sz="quarter" idx="13" hasCustomPrompt="1"/>
          </p:nvPr>
        </p:nvSpPr>
        <p:spPr>
          <a:xfrm>
            <a:off x="457199" y="5399546"/>
            <a:ext cx="2428875" cy="1915653"/>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This spot would be perfect for a mission statement. You might use the right side of the page to summarize how you stand out from the crowd and use the center for a brief success story.</a:t>
            </a:r>
            <a:br>
              <a:rPr lang="en-US" dirty="0"/>
            </a:br>
            <a:r>
              <a:rPr lang="en-US" dirty="0"/>
              <a:t>(And be sure to pick photos that show off what your company does best. Pictures should always dress to impress.)</a:t>
            </a:r>
          </a:p>
        </p:txBody>
      </p:sp>
      <p:sp>
        <p:nvSpPr>
          <p:cNvPr id="30" name="Text Placeholder 25"/>
          <p:cNvSpPr>
            <a:spLocks noGrp="1"/>
          </p:cNvSpPr>
          <p:nvPr>
            <p:ph type="body" sz="quarter" idx="17" hasCustomPrompt="1"/>
          </p:nvPr>
        </p:nvSpPr>
        <p:spPr>
          <a:xfrm>
            <a:off x="3813820" y="549148"/>
            <a:ext cx="2428875" cy="454152"/>
          </a:xfrm>
        </p:spPr>
        <p:txBody>
          <a:bodyPr anchor="b">
            <a:noAutofit/>
          </a:bodyPr>
          <a:lstStyle>
            <a:lvl1pPr marL="0" indent="0">
              <a:lnSpc>
                <a:spcPct val="100000"/>
              </a:lnSpc>
              <a:spcBef>
                <a:spcPts val="0"/>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Think a document that looks this good has to be difficult to format?</a:t>
            </a:r>
          </a:p>
        </p:txBody>
      </p:sp>
      <p:sp>
        <p:nvSpPr>
          <p:cNvPr id="31" name="Text Placeholder 25"/>
          <p:cNvSpPr>
            <a:spLocks noGrp="1"/>
          </p:cNvSpPr>
          <p:nvPr>
            <p:ph type="body" sz="quarter" idx="18" hasCustomPrompt="1"/>
          </p:nvPr>
        </p:nvSpPr>
        <p:spPr>
          <a:xfrm>
            <a:off x="3813820" y="1066800"/>
            <a:ext cx="2428875" cy="68580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Think again! The placeholders in this brochure are already formatted for you.</a:t>
            </a:r>
          </a:p>
        </p:txBody>
      </p:sp>
      <p:sp>
        <p:nvSpPr>
          <p:cNvPr id="18" name="Text Placeholder 25"/>
          <p:cNvSpPr>
            <a:spLocks noGrp="1"/>
          </p:cNvSpPr>
          <p:nvPr>
            <p:ph type="body" sz="quarter" idx="23" hasCustomPrompt="1"/>
          </p:nvPr>
        </p:nvSpPr>
        <p:spPr>
          <a:xfrm>
            <a:off x="3813820" y="1994810"/>
            <a:ext cx="2428875" cy="1384504"/>
          </a:xfrm>
        </p:spPr>
        <p:txBody>
          <a:bodyPr anchor="ctr">
            <a:noAutofit/>
          </a:bodyPr>
          <a:lstStyle>
            <a:lvl1pPr marL="0" indent="0">
              <a:lnSpc>
                <a:spcPct val="130000"/>
              </a:lnSpc>
              <a:spcBef>
                <a:spcPts val="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“Don’t be shy! Show them how fabulous you are! This is a great spot for a glowing testimonial.”</a:t>
            </a:r>
          </a:p>
        </p:txBody>
      </p:sp>
      <p:sp>
        <p:nvSpPr>
          <p:cNvPr id="32" name="Text Placeholder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Get the exact results you want</a:t>
            </a:r>
          </a:p>
        </p:txBody>
      </p:sp>
      <p:sp>
        <p:nvSpPr>
          <p:cNvPr id="21" name="Text Placeholder 25"/>
          <p:cNvSpPr>
            <a:spLocks noGrp="1"/>
          </p:cNvSpPr>
          <p:nvPr>
            <p:ph type="body" sz="quarter" idx="24" hasCustomPrompt="1"/>
          </p:nvPr>
        </p:nvSpPr>
        <p:spPr>
          <a:xfrm>
            <a:off x="3813820" y="4106980"/>
            <a:ext cx="2428875" cy="844959"/>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Enter your own text to make your company and services shine!</a:t>
            </a:r>
          </a:p>
        </p:txBody>
      </p:sp>
      <p:sp>
        <p:nvSpPr>
          <p:cNvPr id="22" name="Text Placeholder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Need more placeholders?</a:t>
            </a:r>
          </a:p>
        </p:txBody>
      </p:sp>
      <p:sp>
        <p:nvSpPr>
          <p:cNvPr id="24" name="Text Placeholder 25"/>
          <p:cNvSpPr>
            <a:spLocks noGrp="1"/>
          </p:cNvSpPr>
          <p:nvPr>
            <p:ph type="body" sz="quarter" idx="26" hasCustomPrompt="1"/>
          </p:nvPr>
        </p:nvSpPr>
        <p:spPr>
          <a:xfrm>
            <a:off x="3813820" y="5494568"/>
            <a:ext cx="2428875" cy="771552"/>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No problem! Just copy one of these and drag it into place.</a:t>
            </a:r>
          </a:p>
        </p:txBody>
      </p:sp>
      <p:sp>
        <p:nvSpPr>
          <p:cNvPr id="12" name="Picture Placeholder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endParaRPr lang="en-US"/>
          </a:p>
        </p:txBody>
      </p:sp>
      <p:sp>
        <p:nvSpPr>
          <p:cNvPr id="28" name="Text Placeholder 25"/>
          <p:cNvSpPr>
            <a:spLocks noGrp="1"/>
          </p:cNvSpPr>
          <p:nvPr>
            <p:ph type="body" sz="quarter" idx="15" hasCustomPrompt="1"/>
          </p:nvPr>
        </p:nvSpPr>
        <p:spPr>
          <a:xfrm>
            <a:off x="7165975" y="2221894"/>
            <a:ext cx="2428875" cy="274320"/>
          </a:xfrm>
        </p:spPr>
        <p:txBody>
          <a:bodyPr>
            <a:noAutofit/>
          </a:bodyPr>
          <a:lstStyle>
            <a:lvl1pPr marL="0" indent="0">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[Type a caption for your photo]</a:t>
            </a:r>
          </a:p>
        </p:txBody>
      </p:sp>
      <p:sp>
        <p:nvSpPr>
          <p:cNvPr id="25" name="Text Placeholder 25"/>
          <p:cNvSpPr>
            <a:spLocks noGrp="1"/>
          </p:cNvSpPr>
          <p:nvPr>
            <p:ph type="body" sz="quarter" idx="27" hasCustomPrompt="1"/>
          </p:nvPr>
        </p:nvSpPr>
        <p:spPr>
          <a:xfrm>
            <a:off x="7172325" y="2530613"/>
            <a:ext cx="2428875" cy="733033"/>
          </a:xfrm>
        </p:spPr>
        <p:txBody>
          <a:bodyPr>
            <a:noAutofit/>
          </a:bodyPr>
          <a:lstStyle>
            <a:lvl1pPr marL="0" indent="0">
              <a:lnSpc>
                <a:spcPct val="120000"/>
              </a:lnSpc>
              <a:spcBef>
                <a:spcPts val="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Don’t forget to include some specifics about what you offer, and how you differ from the competition.</a:t>
            </a:r>
          </a:p>
        </p:txBody>
      </p:sp>
      <p:sp>
        <p:nvSpPr>
          <p:cNvPr id="35" name="Text Placeholder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Our Products and Services</a:t>
            </a:r>
          </a:p>
        </p:txBody>
      </p:sp>
      <p:sp>
        <p:nvSpPr>
          <p:cNvPr id="36" name="Text Placeholder 25"/>
          <p:cNvSpPr>
            <a:spLocks noGrp="1"/>
          </p:cNvSpPr>
          <p:nvPr>
            <p:ph type="body" sz="quarter" idx="29" hasCustomPrompt="1"/>
          </p:nvPr>
        </p:nvSpPr>
        <p:spPr>
          <a:xfrm>
            <a:off x="7172325" y="3552470"/>
            <a:ext cx="2428875" cy="3762730"/>
          </a:xfrm>
        </p:spPr>
        <p:txBody>
          <a:bodyPr>
            <a:noAutofit/>
          </a:bodyPr>
          <a:lstStyle>
            <a:lvl1pPr marL="0" indent="0">
              <a:lnSpc>
                <a:spcPct val="120000"/>
              </a:lnSpc>
              <a:spcBef>
                <a:spcPts val="100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lvl="0"/>
            <a:r>
              <a:rPr lang="en-US" dirty="0"/>
              <a:t>You could include a bulleted list of products, services, or major benefits of working with your company. Or just summarize your finer points in a few concise paragraphs.</a:t>
            </a:r>
            <a:br>
              <a:rPr lang="en-US" dirty="0"/>
            </a:br>
            <a:r>
              <a:rPr lang="en-US" dirty="0"/>
              <a:t>We know you could go on for hours about how great your business is. (And we don’t blame you—you’re amazing!) Just remember that this is marketing—if you want to grab their attention, keep it brief, friendly, and readable.</a:t>
            </a:r>
          </a:p>
        </p:txBody>
      </p:sp>
    </p:spTree>
    <p:extLst>
      <p:ext uri="{BB962C8B-B14F-4D97-AF65-F5344CB8AC3E}">
        <p14:creationId xmlns:p14="http://schemas.microsoft.com/office/powerpoint/2010/main" val="1198149047"/>
      </p:ext>
    </p:extLst>
  </p:cSld>
  <p:clrMapOvr>
    <a:masterClrMapping/>
  </p:clrMapOvr>
  <p:extLst>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en-US" smtClean="0"/>
              <a:pPr/>
              <a:t>10/9/2024</a:t>
            </a:fld>
            <a:endParaRPr lang="en-US"/>
          </a:p>
        </p:txBody>
      </p:sp>
      <p:sp>
        <p:nvSpPr>
          <p:cNvPr id="5" name="Footer Placeholder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en-US" smtClean="0"/>
              <a:pPr/>
              <a:t>‹N°›</a:t>
            </a:fld>
            <a:endParaRPr lang="en-US"/>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19000"/>
            <a:lum/>
          </a:blip>
          <a:srcRect/>
          <a:stretch>
            <a:fillRect l="-1000" r="-1000"/>
          </a:stretch>
        </a:blipFill>
        <a:effectLst/>
      </p:bgPr>
    </p:bg>
    <p:spTree>
      <p:nvGrpSpPr>
        <p:cNvPr id="1" name=""/>
        <p:cNvGrpSpPr/>
        <p:nvPr/>
      </p:nvGrpSpPr>
      <p:grpSpPr>
        <a:xfrm>
          <a:off x="0" y="0"/>
          <a:ext cx="0" cy="0"/>
          <a:chOff x="0" y="0"/>
          <a:chExt cx="0" cy="0"/>
        </a:xfrm>
      </p:grpSpPr>
      <p:sp>
        <p:nvSpPr>
          <p:cNvPr id="20" name="Text Box 343">
            <a:extLst>
              <a:ext uri="{FF2B5EF4-FFF2-40B4-BE49-F238E27FC236}">
                <a16:creationId xmlns:a16="http://schemas.microsoft.com/office/drawing/2014/main" id="{6ED26521-FA4C-4D5F-9F6C-F6958A967D3D}"/>
              </a:ext>
            </a:extLst>
          </p:cNvPr>
          <p:cNvSpPr txBox="1">
            <a:spLocks noChangeArrowheads="1" noChangeShapeType="1"/>
          </p:cNvSpPr>
          <p:nvPr/>
        </p:nvSpPr>
        <p:spPr bwMode="auto">
          <a:xfrm>
            <a:off x="162252" y="213793"/>
            <a:ext cx="3023235" cy="1151188"/>
          </a:xfrm>
          <a:prstGeom prst="rect">
            <a:avLst/>
          </a:prstGeom>
          <a:gradFill>
            <a:gsLst>
              <a:gs pos="0">
                <a:schemeClr val="accent4">
                  <a:lumMod val="60000"/>
                  <a:lumOff val="40000"/>
                </a:schemeClr>
              </a:gs>
              <a:gs pos="74000">
                <a:schemeClr val="accent1">
                  <a:lumMod val="40000"/>
                  <a:lumOff val="60000"/>
                </a:schemeClr>
              </a:gs>
              <a:gs pos="83000">
                <a:schemeClr val="accent4">
                  <a:lumMod val="50000"/>
                </a:schemeClr>
              </a:gs>
              <a:gs pos="100000">
                <a:schemeClr val="accent1">
                  <a:lumMod val="30000"/>
                  <a:lumOff val="70000"/>
                </a:schemeClr>
              </a:gs>
            </a:gsLst>
            <a:lin ang="5400000" scaled="1"/>
          </a:gradFill>
          <a:ln>
            <a:noFill/>
          </a:ln>
          <a:effectLst/>
        </p:spPr>
        <p:txBody>
          <a:bodyPr rot="0" vert="horz" wrap="square" lIns="36195" tIns="36195" rIns="36195" bIns="36195" anchor="ctr" anchorCtr="0" upright="1">
            <a:noAutofit/>
          </a:bodyPr>
          <a:lstStyle/>
          <a:p>
            <a:pPr marL="250190" marR="0" indent="-213995" algn="ctr" rtl="1">
              <a:spcBef>
                <a:spcPts val="0"/>
              </a:spcBef>
              <a:spcAft>
                <a:spcPts val="0"/>
              </a:spcAft>
            </a:pPr>
            <a:r>
              <a:rPr lang="ar-DZ" sz="14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الجمهورية الجزائرية الديمقراطية الشعبية</a:t>
            </a:r>
            <a:endParaRPr lang="en-US" sz="1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50190" marR="0" indent="-213995" algn="ctr" rtl="1">
              <a:spcBef>
                <a:spcPts val="0"/>
              </a:spcBef>
              <a:spcAft>
                <a:spcPts val="0"/>
              </a:spcAft>
            </a:pPr>
            <a:r>
              <a:rPr lang="ar-DZ" sz="14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وزارة التعليم العالي والبحث العلمي</a:t>
            </a:r>
            <a:endParaRPr lang="en-US" sz="1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250190" marR="0" indent="-213995" algn="ctr" rtl="1">
              <a:spcBef>
                <a:spcPts val="0"/>
              </a:spcBef>
              <a:spcAft>
                <a:spcPts val="0"/>
              </a:spcAft>
            </a:pPr>
            <a:r>
              <a:rPr lang="ar-DZ" sz="14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جامعة قسنطينة 3</a:t>
            </a:r>
            <a:r>
              <a:rPr lang="fr-FR" sz="14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DZ"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صالح </a:t>
            </a:r>
            <a:r>
              <a:rPr lang="fr-FR"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ar-DZ"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بوبنيدر </a:t>
            </a:r>
            <a:endParaRPr lang="en-US"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190" marR="0" indent="-213995" algn="ctr" rtl="1">
              <a:spcBef>
                <a:spcPts val="0"/>
              </a:spcBef>
              <a:spcAft>
                <a:spcPts val="0"/>
              </a:spcAft>
            </a:pPr>
            <a:r>
              <a:rPr lang="ar-DZ" sz="1600" b="1" kern="1400" dirty="0">
                <a:solidFill>
                  <a:srgbClr val="000000"/>
                </a:solidFill>
                <a:latin typeface="Times New Roman" panose="02020603050405020304" pitchFamily="18" charset="0"/>
                <a:cs typeface="Times New Roman" panose="02020603050405020304" pitchFamily="18" charset="0"/>
              </a:rPr>
              <a:t> كلية الهندسة المعمارية</a:t>
            </a:r>
            <a:r>
              <a:rPr lang="fr-FR" sz="1000" b="1"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kern="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7" name="Picture 26">
            <a:extLst>
              <a:ext uri="{FF2B5EF4-FFF2-40B4-BE49-F238E27FC236}">
                <a16:creationId xmlns:a16="http://schemas.microsoft.com/office/drawing/2014/main" id="{89A90E47-4E41-4071-A9B7-472D8CB564FF}"/>
              </a:ext>
            </a:extLst>
          </p:cNvPr>
          <p:cNvPicPr>
            <a:picLocks noChangeAspect="1"/>
          </p:cNvPicPr>
          <p:nvPr/>
        </p:nvPicPr>
        <p:blipFill>
          <a:blip r:embed="rId4" cstate="print"/>
          <a:stretch>
            <a:fillRect/>
          </a:stretch>
        </p:blipFill>
        <p:spPr bwMode="auto">
          <a:xfrm>
            <a:off x="171416" y="1528746"/>
            <a:ext cx="1080000" cy="604990"/>
          </a:xfrm>
          <a:prstGeom prst="rect">
            <a:avLst/>
          </a:prstGeom>
          <a:noFill/>
          <a:ln>
            <a:noFill/>
          </a:ln>
        </p:spPr>
      </p:pic>
      <p:sp useBgFill="1">
        <p:nvSpPr>
          <p:cNvPr id="37" name="Rectangle 36">
            <a:extLst>
              <a:ext uri="{FF2B5EF4-FFF2-40B4-BE49-F238E27FC236}">
                <a16:creationId xmlns:a16="http://schemas.microsoft.com/office/drawing/2014/main" id="{D67E4C90-2222-444A-ADB6-BD1139B892E3}"/>
              </a:ext>
            </a:extLst>
          </p:cNvPr>
          <p:cNvSpPr>
            <a:spLocks noChangeArrowheads="1"/>
          </p:cNvSpPr>
          <p:nvPr/>
        </p:nvSpPr>
        <p:spPr bwMode="auto">
          <a:xfrm>
            <a:off x="132656" y="2374032"/>
            <a:ext cx="3004592" cy="3803883"/>
          </a:xfrm>
          <a:prstGeom prst="rect">
            <a:avLst/>
          </a:prstGeom>
          <a:ln>
            <a:noFill/>
          </a:ln>
          <a:effectLst>
            <a:outerShdw dist="28398" dir="3806097" algn="ctr" rotWithShape="0">
              <a:srgbClr val="622423">
                <a:alpha val="50000"/>
              </a:srgbClr>
            </a:outerShdw>
          </a:effectLst>
        </p:spPr>
        <p:txBody>
          <a:bodyPr rot="0" vert="horz" wrap="square" lIns="91440" tIns="45720" rIns="91440" bIns="45720" anchor="t" anchorCtr="0" upright="1">
            <a:noAutofit/>
          </a:bodyPr>
          <a:lstStyle/>
          <a:p>
            <a:pPr marL="0" marR="0" algn="ctr">
              <a:spcBef>
                <a:spcPts val="0"/>
              </a:spcBef>
              <a:spcAft>
                <a:spcPts val="0"/>
              </a:spcAft>
            </a:pPr>
            <a:endParaRPr lang="fr-FR" sz="1600" b="1" kern="1400" dirty="0" smtClean="0">
              <a:effectLst/>
              <a:latin typeface="Rockwell" panose="02060603020205020403" pitchFamily="18" charset="0"/>
              <a:ea typeface="Times New Roman" panose="02020603050405020304" pitchFamily="18" charset="0"/>
            </a:endParaRPr>
          </a:p>
          <a:p>
            <a:pPr marL="0" marR="0" algn="ctr">
              <a:spcBef>
                <a:spcPts val="0"/>
              </a:spcBef>
              <a:spcAft>
                <a:spcPts val="0"/>
              </a:spcAft>
            </a:pPr>
            <a:r>
              <a:rPr lang="fr-FR" sz="1600" b="1" kern="1400" dirty="0" smtClean="0">
                <a:effectLst/>
                <a:latin typeface="Rockwell" panose="02060603020205020403" pitchFamily="18" charset="0"/>
                <a:ea typeface="Times New Roman" panose="02020603050405020304" pitchFamily="18" charset="0"/>
              </a:rPr>
              <a:t>27 Octobre 2024</a:t>
            </a:r>
            <a:endParaRPr lang="en-US" sz="1600" kern="1400" dirty="0">
              <a:effectLst/>
              <a:latin typeface="Times New Roman" panose="02020603050405020304" pitchFamily="18" charset="0"/>
              <a:ea typeface="Times New Roman" panose="02020603050405020304" pitchFamily="18" charset="0"/>
            </a:endParaRPr>
          </a:p>
          <a:p>
            <a:pPr algn="ctr"/>
            <a:endParaRPr lang="fr-FR" b="1" kern="1400" dirty="0" smtClean="0">
              <a:solidFill>
                <a:schemeClr val="bg2">
                  <a:lumMod val="25000"/>
                </a:schemeClr>
              </a:solidFill>
              <a:latin typeface="Rockwell" panose="02060603020205020403" pitchFamily="18" charset="0"/>
              <a:ea typeface="Times New Roman" panose="02020603050405020304" pitchFamily="18" charset="0"/>
            </a:endParaRPr>
          </a:p>
          <a:p>
            <a:pPr algn="ctr"/>
            <a:r>
              <a:rPr lang="fr-FR" sz="2000" b="1" kern="1400" dirty="0" smtClean="0">
                <a:solidFill>
                  <a:srgbClr val="002060"/>
                </a:solidFill>
                <a:latin typeface="Rockwell" panose="02060603020205020403" pitchFamily="18" charset="0"/>
                <a:ea typeface="Times New Roman" panose="02020603050405020304" pitchFamily="18" charset="0"/>
              </a:rPr>
              <a:t>National Workshop</a:t>
            </a:r>
          </a:p>
          <a:p>
            <a:pPr algn="ctr"/>
            <a:endParaRPr lang="fr-FR" sz="1600" b="1" kern="1400" dirty="0">
              <a:solidFill>
                <a:schemeClr val="bg2">
                  <a:lumMod val="25000"/>
                </a:schemeClr>
              </a:solidFill>
              <a:latin typeface="Rockwell" panose="02060603020205020403" pitchFamily="18" charset="0"/>
              <a:ea typeface="Times New Roman" panose="02020603050405020304" pitchFamily="18" charset="0"/>
            </a:endParaRPr>
          </a:p>
          <a:p>
            <a:pPr algn="ctr"/>
            <a:endParaRPr lang="fr-FR" sz="1600" b="1" dirty="0" smtClean="0"/>
          </a:p>
          <a:p>
            <a:pPr algn="ctr"/>
            <a:r>
              <a:rPr lang="fr-FR" sz="1600" b="1" dirty="0" smtClean="0"/>
              <a:t>CADRE </a:t>
            </a:r>
            <a:r>
              <a:rPr lang="fr-FR" sz="1600" b="1" dirty="0"/>
              <a:t>BATI ET HAUTE QUALITE ENVIRONNEMENTALE (HQE)</a:t>
            </a:r>
            <a:r>
              <a:rPr lang="fr-FR" sz="1600" b="1" dirty="0" smtClean="0"/>
              <a:t> :</a:t>
            </a:r>
            <a:r>
              <a:rPr lang="en-US" sz="1600" b="1" dirty="0"/>
              <a:t> </a:t>
            </a:r>
            <a:endParaRPr lang="en-US" sz="1600" b="1" dirty="0" smtClean="0"/>
          </a:p>
          <a:p>
            <a:pPr algn="ctr"/>
            <a:endParaRPr lang="en-US" sz="1600" b="1" dirty="0"/>
          </a:p>
          <a:p>
            <a:pPr algn="ctr"/>
            <a:r>
              <a:rPr lang="fr-FR" sz="1400" b="1" dirty="0"/>
              <a:t>Démarches et Stratégies</a:t>
            </a:r>
            <a:r>
              <a:rPr lang="fr-FR" sz="1400" b="1" dirty="0" smtClean="0"/>
              <a:t>.</a:t>
            </a:r>
            <a:endParaRPr lang="en-US" sz="1400" b="1" dirty="0"/>
          </a:p>
          <a:p>
            <a:pPr algn="ctr"/>
            <a:endParaRPr lang="en-US" sz="1400" b="1" dirty="0" smtClean="0"/>
          </a:p>
        </p:txBody>
      </p:sp>
      <p:sp>
        <p:nvSpPr>
          <p:cNvPr id="39" name="Text Placeholder 27">
            <a:extLst>
              <a:ext uri="{FF2B5EF4-FFF2-40B4-BE49-F238E27FC236}">
                <a16:creationId xmlns:a16="http://schemas.microsoft.com/office/drawing/2014/main" id="{3CBEFA20-7F58-48D8-8926-BD8C318E6F08}"/>
              </a:ext>
            </a:extLst>
          </p:cNvPr>
          <p:cNvSpPr txBox="1">
            <a:spLocks/>
          </p:cNvSpPr>
          <p:nvPr/>
        </p:nvSpPr>
        <p:spPr>
          <a:xfrm>
            <a:off x="76200" y="6150867"/>
            <a:ext cx="3048000" cy="838200"/>
          </a:xfrm>
          <a:prstGeom prst="rect">
            <a:avLst/>
          </a:prstGeom>
        </p:spPr>
        <p:txBody>
          <a:bodyPr vert="horz" lIns="0" tIns="0" rIns="0" bIns="0" rtlCol="0">
            <a:noAutofit/>
          </a:bodyPr>
          <a:lstStyle>
            <a:lvl1pPr marL="0" indent="0" algn="l" defTabSz="754380" rtl="0" eaLnBrk="1" latinLnBrk="0" hangingPunct="1">
              <a:lnSpc>
                <a:spcPct val="100000"/>
              </a:lnSpc>
              <a:spcBef>
                <a:spcPts val="0"/>
              </a:spcBef>
              <a:buFont typeface="Arial" panose="020B0604020202020204" pitchFamily="34" charset="0"/>
              <a:buNone/>
              <a:defRPr sz="1200" b="1" kern="1200" baseline="0">
                <a:solidFill>
                  <a:schemeClr val="tx1"/>
                </a:solidFill>
                <a:latin typeface="+mj-lt"/>
                <a:ea typeface="+mn-ea"/>
                <a:cs typeface="+mn-cs"/>
              </a:defRPr>
            </a:lvl1pPr>
            <a:lvl2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2pPr>
            <a:lvl3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3pPr>
            <a:lvl4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4pPr>
            <a:lvl5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a:lstStyle>
          <a:p>
            <a:r>
              <a:rPr lang="en-US" u="sng" kern="1400" dirty="0" err="1">
                <a:latin typeface="Times New Roman" panose="02020603050405020304" pitchFamily="18" charset="0"/>
                <a:ea typeface="Times New Roman" panose="02020603050405020304" pitchFamily="18" charset="0"/>
                <a:cs typeface="Times New Roman" panose="02020603050405020304" pitchFamily="18" charset="0"/>
              </a:rPr>
              <a:t>Organisé</a:t>
            </a:r>
            <a:r>
              <a:rPr lang="en-US" u="sng" kern="1400" dirty="0">
                <a:latin typeface="Times New Roman" panose="02020603050405020304" pitchFamily="18" charset="0"/>
                <a:ea typeface="Times New Roman" panose="02020603050405020304" pitchFamily="18" charset="0"/>
                <a:cs typeface="Times New Roman" panose="02020603050405020304" pitchFamily="18" charset="0"/>
              </a:rPr>
              <a:t> par </a:t>
            </a:r>
            <a:r>
              <a:rPr lang="en-US" u="sng" kern="1400" dirty="0" smtClean="0">
                <a:latin typeface="Times New Roman" panose="02020603050405020304" pitchFamily="18" charset="0"/>
                <a:ea typeface="Times New Roman" panose="02020603050405020304" pitchFamily="18" charset="0"/>
                <a:cs typeface="Times New Roman" panose="02020603050405020304" pitchFamily="18" charset="0"/>
              </a:rPr>
              <a:t>le </a:t>
            </a:r>
            <a:r>
              <a:rPr lang="en-US" u="sng" kern="1400" dirty="0" err="1" smtClean="0">
                <a:latin typeface="Times New Roman" panose="02020603050405020304" pitchFamily="18" charset="0"/>
                <a:ea typeface="Times New Roman" panose="02020603050405020304" pitchFamily="18" charset="0"/>
                <a:cs typeface="Times New Roman" panose="02020603050405020304" pitchFamily="18" charset="0"/>
              </a:rPr>
              <a:t>laboratoire</a:t>
            </a:r>
            <a:r>
              <a:rPr lang="en-US" u="sng" kern="1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u="sng" kern="1400" dirty="0">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Architectu</a:t>
            </a:r>
            <a:r>
              <a:rPr lang="en-US" sz="1050" kern="1400" dirty="0" smtClean="0">
                <a:latin typeface="Times New Roman" panose="02020603050405020304" pitchFamily="18" charset="0"/>
                <a:ea typeface="Times New Roman" panose="02020603050405020304" pitchFamily="18" charset="0"/>
                <a:cs typeface="Times New Roman" panose="02020603050405020304" pitchFamily="18" charset="0"/>
              </a:rPr>
              <a:t>r</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e, </a:t>
            </a:r>
            <a:r>
              <a:rPr lang="fr-FR" kern="1400" dirty="0" smtClean="0">
                <a:latin typeface="Times New Roman" panose="02020603050405020304" pitchFamily="18" charset="0"/>
                <a:ea typeface="Times New Roman" panose="02020603050405020304" pitchFamily="18" charset="0"/>
                <a:cs typeface="Times New Roman" panose="02020603050405020304" pitchFamily="18" charset="0"/>
              </a:rPr>
              <a:t>Environnement</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fr-FR" kern="1400" dirty="0" smtClean="0">
                <a:latin typeface="Times New Roman" panose="02020603050405020304" pitchFamily="18" charset="0"/>
                <a:ea typeface="Times New Roman" panose="02020603050405020304" pitchFamily="18" charset="0"/>
                <a:cs typeface="Times New Roman" panose="02020603050405020304" pitchFamily="18" charset="0"/>
              </a:rPr>
              <a:t>Urbain</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 et </a:t>
            </a:r>
            <a:r>
              <a:rPr lang="fr-FR" kern="1400" dirty="0" smtClean="0">
                <a:latin typeface="Times New Roman" panose="02020603050405020304" pitchFamily="18" charset="0"/>
                <a:ea typeface="Times New Roman" panose="02020603050405020304" pitchFamily="18" charset="0"/>
                <a:cs typeface="Times New Roman" panose="02020603050405020304" pitchFamily="18" charset="0"/>
              </a:rPr>
              <a:t>Efficacité</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fr-FR" kern="1400" dirty="0" smtClean="0">
                <a:latin typeface="Times New Roman" panose="02020603050405020304" pitchFamily="18" charset="0"/>
                <a:ea typeface="Times New Roman" panose="02020603050405020304" pitchFamily="18" charset="0"/>
                <a:cs typeface="Times New Roman" panose="02020603050405020304" pitchFamily="18" charset="0"/>
              </a:rPr>
              <a:t>Energétique</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ct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Ex. </a:t>
            </a:r>
            <a:r>
              <a:rPr lang="fr-FR" kern="1400" dirty="0" smtClean="0">
                <a:latin typeface="Times New Roman" panose="02020603050405020304" pitchFamily="18" charset="0"/>
                <a:ea typeface="Times New Roman" panose="02020603050405020304" pitchFamily="18" charset="0"/>
                <a:cs typeface="Times New Roman" panose="02020603050405020304" pitchFamily="18" charset="0"/>
              </a:rPr>
              <a:t>Laboratoire</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fr-FR" kern="1400" dirty="0" smtClean="0">
                <a:latin typeface="Times New Roman" panose="02020603050405020304" pitchFamily="18" charset="0"/>
                <a:ea typeface="Times New Roman" panose="02020603050405020304" pitchFamily="18" charset="0"/>
                <a:cs typeface="Times New Roman" panose="02020603050405020304" pitchFamily="18" charset="0"/>
              </a:rPr>
              <a:t>Energie</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kern="1400" dirty="0">
                <a:latin typeface="Times New Roman" panose="02020603050405020304" pitchFamily="18" charset="0"/>
                <a:ea typeface="Times New Roman" panose="02020603050405020304" pitchFamily="18" charset="0"/>
                <a:cs typeface="Times New Roman" panose="02020603050405020304" pitchFamily="18" charset="0"/>
              </a:rPr>
              <a:t>et </a:t>
            </a:r>
            <a:r>
              <a:rPr lang="fr-FR" kern="1400" dirty="0" smtClean="0">
                <a:latin typeface="Times New Roman" panose="02020603050405020304" pitchFamily="18" charset="0"/>
                <a:ea typeface="Times New Roman" panose="02020603050405020304" pitchFamily="18" charset="0"/>
                <a:cs typeface="Times New Roman" panose="02020603050405020304" pitchFamily="18" charset="0"/>
              </a:rPr>
              <a:t>Environnement</a:t>
            </a:r>
            <a:r>
              <a:rPr lang="en-US" kern="1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fr-FR" kern="14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pic>
        <p:nvPicPr>
          <p:cNvPr id="17" name="Image 5" descr="LOGO UC3 new"/>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92992" y="1474823"/>
            <a:ext cx="864000" cy="756000"/>
          </a:xfrm>
          <a:prstGeom prst="rect">
            <a:avLst/>
          </a:prstGeom>
          <a:noFill/>
        </p:spPr>
      </p:pic>
      <p:sp>
        <p:nvSpPr>
          <p:cNvPr id="23" name="Rectangle 22"/>
          <p:cNvSpPr/>
          <p:nvPr/>
        </p:nvSpPr>
        <p:spPr>
          <a:xfrm>
            <a:off x="115338" y="7002959"/>
            <a:ext cx="2780262" cy="600164"/>
          </a:xfrm>
          <a:prstGeom prst="rect">
            <a:avLst/>
          </a:prstGeom>
        </p:spPr>
        <p:txBody>
          <a:bodyPr wrap="square">
            <a:spAutoFit/>
          </a:bodyPr>
          <a:lstStyle/>
          <a:p>
            <a:r>
              <a:rPr lang="en-US" sz="1100" b="1" i="1" dirty="0">
                <a:solidFill>
                  <a:prstClr val="black"/>
                </a:solidFill>
              </a:rPr>
              <a:t>Avec la </a:t>
            </a:r>
            <a:r>
              <a:rPr lang="en-US" sz="1100" b="1" i="1" dirty="0" smtClean="0">
                <a:solidFill>
                  <a:prstClr val="black"/>
                </a:solidFill>
              </a:rPr>
              <a:t>collaboration:</a:t>
            </a:r>
          </a:p>
          <a:p>
            <a:pPr marL="171450" indent="-171450">
              <a:buFontTx/>
              <a:buChar char="-"/>
            </a:pPr>
            <a:r>
              <a:rPr lang="en-US" sz="1100" b="1" i="1" dirty="0" smtClean="0">
                <a:solidFill>
                  <a:prstClr val="black"/>
                </a:solidFill>
              </a:rPr>
              <a:t>Vice </a:t>
            </a:r>
            <a:r>
              <a:rPr lang="fr-FR" sz="1100" b="1" i="1" dirty="0" smtClean="0">
                <a:solidFill>
                  <a:prstClr val="black"/>
                </a:solidFill>
              </a:rPr>
              <a:t>Rectorat</a:t>
            </a:r>
            <a:r>
              <a:rPr lang="en-US" sz="1100" b="1" i="1" dirty="0" smtClean="0">
                <a:solidFill>
                  <a:prstClr val="black"/>
                </a:solidFill>
              </a:rPr>
              <a:t> chargé des RELEX , UC3</a:t>
            </a:r>
          </a:p>
          <a:p>
            <a:pPr marL="171450" indent="-171450">
              <a:buFontTx/>
              <a:buChar char="-"/>
            </a:pPr>
            <a:r>
              <a:rPr lang="fr-FR" sz="1100" b="1" i="1" dirty="0" smtClean="0">
                <a:solidFill>
                  <a:prstClr val="black"/>
                </a:solidFill>
              </a:rPr>
              <a:t>Faculté</a:t>
            </a:r>
            <a:r>
              <a:rPr lang="en-US" sz="1100" b="1" i="1" dirty="0" smtClean="0">
                <a:solidFill>
                  <a:prstClr val="black"/>
                </a:solidFill>
              </a:rPr>
              <a:t> </a:t>
            </a:r>
            <a:r>
              <a:rPr lang="fr-FR" sz="1100" b="1" i="1" dirty="0" smtClean="0">
                <a:solidFill>
                  <a:prstClr val="black"/>
                </a:solidFill>
              </a:rPr>
              <a:t>d’Architecture</a:t>
            </a:r>
            <a:r>
              <a:rPr lang="en-US" sz="1100" b="1" i="1" dirty="0" smtClean="0">
                <a:solidFill>
                  <a:prstClr val="black"/>
                </a:solidFill>
              </a:rPr>
              <a:t> et </a:t>
            </a:r>
            <a:r>
              <a:rPr lang="fr-FR" sz="1100" b="1" i="1" dirty="0" smtClean="0">
                <a:solidFill>
                  <a:prstClr val="black"/>
                </a:solidFill>
              </a:rPr>
              <a:t>d’Urbanisme</a:t>
            </a:r>
            <a:r>
              <a:rPr lang="en-US" sz="1100" b="1" i="1" dirty="0">
                <a:solidFill>
                  <a:prstClr val="black"/>
                </a:solidFill>
              </a:rPr>
              <a:t>.</a:t>
            </a:r>
            <a:endParaRPr lang="fr-FR" sz="1100" b="1" i="1" dirty="0"/>
          </a:p>
        </p:txBody>
      </p:sp>
      <p:sp>
        <p:nvSpPr>
          <p:cNvPr id="22" name="Text Placeholder 24"/>
          <p:cNvSpPr>
            <a:spLocks noGrp="1"/>
          </p:cNvSpPr>
          <p:nvPr>
            <p:ph type="body" sz="quarter" idx="16"/>
          </p:nvPr>
        </p:nvSpPr>
        <p:spPr>
          <a:xfrm>
            <a:off x="3581400" y="213792"/>
            <a:ext cx="3009900" cy="375600"/>
          </a:xfrm>
          <a:gradFill>
            <a:gsLst>
              <a:gs pos="0">
                <a:schemeClr val="accent4">
                  <a:lumMod val="75000"/>
                </a:schemeClr>
              </a:gs>
              <a:gs pos="74000">
                <a:schemeClr val="accent1">
                  <a:lumMod val="40000"/>
                  <a:lumOff val="60000"/>
                </a:schemeClr>
              </a:gs>
              <a:gs pos="83000">
                <a:schemeClr val="accent4">
                  <a:lumMod val="40000"/>
                  <a:lumOff val="60000"/>
                </a:schemeClr>
              </a:gs>
              <a:gs pos="100000">
                <a:schemeClr val="accent1">
                  <a:lumMod val="30000"/>
                  <a:lumOff val="70000"/>
                </a:schemeClr>
              </a:gs>
            </a:gsLst>
            <a:lin ang="5400000" scaled="1"/>
          </a:gradFill>
          <a:ln>
            <a:noFill/>
          </a:ln>
          <a:effectLst/>
        </p:spPr>
        <p:txBody>
          <a:bodyPr rot="0" vert="horz" wrap="square" lIns="36195" tIns="36195" rIns="36195" bIns="36195" anchor="ctr" anchorCtr="0" upright="1">
            <a:noAutofit/>
          </a:bodyPr>
          <a:lstStyle/>
          <a:p>
            <a:pPr marL="250190" indent="-213995" algn="ctr" defTabSz="914400" rtl="1"/>
            <a:r>
              <a:rPr lang="fr-FR" sz="1400"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PRESENTATION </a:t>
            </a:r>
          </a:p>
          <a:p>
            <a:pPr marL="250190" indent="-213995" algn="ctr" defTabSz="914400" rtl="1"/>
            <a:r>
              <a:rPr lang="fr-FR" sz="1400"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LABORATOIRES</a:t>
            </a:r>
          </a:p>
        </p:txBody>
      </p:sp>
      <p:sp>
        <p:nvSpPr>
          <p:cNvPr id="28" name="Text Placeholder 64"/>
          <p:cNvSpPr>
            <a:spLocks noGrp="1"/>
          </p:cNvSpPr>
          <p:nvPr>
            <p:ph type="body" sz="quarter" idx="24"/>
          </p:nvPr>
        </p:nvSpPr>
        <p:spPr>
          <a:xfrm>
            <a:off x="3581400" y="609602"/>
            <a:ext cx="3009900" cy="5796878"/>
          </a:xfrm>
          <a:solidFill>
            <a:schemeClr val="bg1">
              <a:alpha val="50000"/>
            </a:schemeClr>
          </a:solidFill>
          <a:ln w="9525">
            <a:solidFill>
              <a:schemeClr val="tx1"/>
            </a:solidFill>
            <a:miter lim="800000"/>
            <a:headEnd/>
            <a:tailEnd/>
          </a:ln>
          <a:effectLst>
            <a:outerShdw blurRad="50800" dist="38100" dir="8100000" algn="tr" rotWithShape="0">
              <a:prstClr val="black">
                <a:alpha val="40000"/>
              </a:prstClr>
            </a:outerShdw>
          </a:effectLst>
          <a:extLst/>
        </p:spPr>
        <p:txBody>
          <a:bodyPr rot="0" vert="horz" wrap="square" lIns="91440" tIns="45720" rIns="91440" bIns="45720" anchor="t" anchorCtr="0" upright="1">
            <a:noAutofit/>
          </a:bodyPr>
          <a:lstStyle/>
          <a:p>
            <a:pPr defTabSz="914400">
              <a:lnSpc>
                <a:spcPct val="115000"/>
              </a:lnSpc>
              <a:tabLst>
                <a:tab pos="457200" algn="l"/>
              </a:tabLst>
            </a:pPr>
            <a:endParaRPr lang="fr-FR" sz="1200" b="1" kern="1400" dirty="0" smtClean="0">
              <a:latin typeface="Times New Roman" panose="02020603050405020304" pitchFamily="18" charset="0"/>
            </a:endParaRPr>
          </a:p>
          <a:p>
            <a:pPr algn="ctr" defTabSz="914400">
              <a:lnSpc>
                <a:spcPct val="115000"/>
              </a:lnSpc>
              <a:tabLst>
                <a:tab pos="457200" algn="l"/>
              </a:tabLst>
            </a:pPr>
            <a:r>
              <a:rPr lang="fr-FR" sz="1200" b="1" kern="1400" dirty="0">
                <a:solidFill>
                  <a:srgbClr val="002060"/>
                </a:solidFill>
                <a:latin typeface="Times New Roman" panose="02020603050405020304" pitchFamily="18" charset="0"/>
              </a:rPr>
              <a:t>LABORATOIRE  </a:t>
            </a:r>
          </a:p>
          <a:p>
            <a:pPr algn="ctr" defTabSz="914400">
              <a:lnSpc>
                <a:spcPct val="115000"/>
              </a:lnSpc>
              <a:tabLst>
                <a:tab pos="457200" algn="l"/>
              </a:tabLst>
            </a:pPr>
            <a:r>
              <a:rPr lang="fr-FR" sz="1200" b="1" kern="1400" dirty="0">
                <a:solidFill>
                  <a:srgbClr val="002060"/>
                </a:solidFill>
                <a:latin typeface="Times New Roman" panose="02020603050405020304" pitchFamily="18" charset="0"/>
              </a:rPr>
              <a:t>ARCHITECTURE, EVIRONNEMENT Urbain &amp; EFFICACITÉ ÉNERGÉTIQUE ( Ex. LEE)</a:t>
            </a:r>
          </a:p>
          <a:p>
            <a:pPr defTabSz="914400">
              <a:lnSpc>
                <a:spcPct val="115000"/>
              </a:lnSpc>
              <a:tabLst>
                <a:tab pos="457200" algn="l"/>
              </a:tabLst>
            </a:pPr>
            <a:endParaRPr lang="fr-FR" sz="1200" b="1" kern="1400" dirty="0">
              <a:latin typeface="Times New Roman" panose="02020603050405020304" pitchFamily="18" charset="0"/>
            </a:endParaRPr>
          </a:p>
          <a:p>
            <a:pPr algn="just" defTabSz="914400">
              <a:lnSpc>
                <a:spcPct val="115000"/>
              </a:lnSpc>
              <a:tabLst>
                <a:tab pos="457200" algn="l"/>
              </a:tabLst>
            </a:pPr>
            <a:r>
              <a:rPr lang="fr-FR" sz="1200" kern="1400" dirty="0">
                <a:latin typeface="Times New Roman" panose="02020603050405020304" pitchFamily="18" charset="0"/>
                <a:ea typeface="Times New Roman" panose="02020603050405020304" pitchFamily="18" charset="0"/>
              </a:rPr>
              <a:t>Agréé depuis 2009, le laboratoire LEE rebaptisé LAEEE en juillet 2022,) constitue un lieu d’échange, de progression et surtout de productions et d’activités scientifiques soutenues par des chercheurs (enseignants et doctorants) de profils pluridisciplinaires (architectes, thermiciens, aménageurs) mais complémentaires avec comme point focal principal la performance énergétique et la qualité environnementale dans le bâtiment et aussi la dimension de durabilité dans l’environnement bâti.</a:t>
            </a:r>
          </a:p>
          <a:p>
            <a:pPr algn="just" defTabSz="914400">
              <a:lnSpc>
                <a:spcPct val="115000"/>
              </a:lnSpc>
              <a:tabLst>
                <a:tab pos="457200" algn="l"/>
              </a:tabLst>
            </a:pPr>
            <a:r>
              <a:rPr lang="fr-FR" sz="1200" kern="1400" dirty="0">
                <a:latin typeface="Times New Roman" panose="02020603050405020304" pitchFamily="18" charset="0"/>
                <a:ea typeface="Times New Roman" panose="02020603050405020304" pitchFamily="18" charset="0"/>
              </a:rPr>
              <a:t>Répartis sur cinq équipes (depuis septembre 2022), les membres sont prioritairement investis dans les formations et encadrements académiques (Masters/Doctorats), les projets de recherche (nationaux/binationaux)  et dans des programmes d’accompagnement spécialisés à la demande.</a:t>
            </a:r>
          </a:p>
          <a:p>
            <a:pPr algn="just" defTabSz="914400">
              <a:lnSpc>
                <a:spcPct val="115000"/>
              </a:lnSpc>
              <a:tabLst>
                <a:tab pos="457200" algn="l"/>
              </a:tabLst>
            </a:pPr>
            <a:endParaRPr lang="en-US" kern="1400" dirty="0">
              <a:latin typeface="Times New Roman" panose="02020603050405020304" pitchFamily="18" charset="0"/>
            </a:endParaRPr>
          </a:p>
        </p:txBody>
      </p:sp>
      <p:sp>
        <p:nvSpPr>
          <p:cNvPr id="31" name="Rectangle 30">
            <a:extLst>
              <a:ext uri="{FF2B5EF4-FFF2-40B4-BE49-F238E27FC236}">
                <a16:creationId xmlns:a16="http://schemas.microsoft.com/office/drawing/2014/main" id="{B67944AE-5C24-4F59-B923-0F273A258512}"/>
              </a:ext>
            </a:extLst>
          </p:cNvPr>
          <p:cNvSpPr>
            <a:spLocks noChangeArrowheads="1"/>
          </p:cNvSpPr>
          <p:nvPr/>
        </p:nvSpPr>
        <p:spPr bwMode="auto">
          <a:xfrm>
            <a:off x="7048500" y="609600"/>
            <a:ext cx="2733228" cy="5877272"/>
          </a:xfrm>
          <a:prstGeom prst="rect">
            <a:avLst/>
          </a:prstGeom>
          <a:solidFill>
            <a:schemeClr val="bg1">
              <a:alpha val="50000"/>
            </a:schemeClr>
          </a:solidFill>
          <a:ln w="9525">
            <a:solidFill>
              <a:schemeClr val="tx1"/>
            </a:solidFill>
            <a:miter lim="800000"/>
            <a:headEnd/>
            <a:tailEnd/>
          </a:ln>
          <a:effectLst>
            <a:outerShdw blurRad="50800" dist="38100" dir="8100000" algn="tr" rotWithShape="0">
              <a:prstClr val="black">
                <a:alpha val="40000"/>
              </a:prstClr>
            </a:outerShdw>
          </a:effectLst>
          <a:extLst/>
        </p:spPr>
        <p:txBody>
          <a:bodyPr rot="0" vert="horz" wrap="square" lIns="91440" tIns="45720" rIns="91440" bIns="45720" anchor="t" anchorCtr="0" upright="1">
            <a:noAutofit/>
          </a:bodyPr>
          <a:lstStyle/>
          <a:p>
            <a:pPr marL="0" marR="0">
              <a:spcBef>
                <a:spcPts val="0"/>
              </a:spcBef>
              <a:spcAft>
                <a:spcPts val="0"/>
              </a:spcAft>
            </a:pPr>
            <a:endParaRPr lang="en-US" sz="1000" kern="1400" dirty="0">
              <a:solidFill>
                <a:srgbClr val="000000"/>
              </a:solidFill>
              <a:effectLst/>
              <a:latin typeface="Times New Roman" panose="02020603050405020304" pitchFamily="18" charset="0"/>
              <a:ea typeface="Times New Roman" panose="02020603050405020304" pitchFamily="18" charset="0"/>
            </a:endParaRPr>
          </a:p>
        </p:txBody>
      </p:sp>
      <p:sp>
        <p:nvSpPr>
          <p:cNvPr id="33" name="Rectangle 32"/>
          <p:cNvSpPr/>
          <p:nvPr/>
        </p:nvSpPr>
        <p:spPr>
          <a:xfrm>
            <a:off x="7048500" y="643103"/>
            <a:ext cx="2733228" cy="5955476"/>
          </a:xfrm>
          <a:prstGeom prst="rect">
            <a:avLst/>
          </a:prstGeom>
        </p:spPr>
        <p:txBody>
          <a:bodyPr wrap="square">
            <a:spAutoFit/>
          </a:bodyPr>
          <a:lstStyle/>
          <a:p>
            <a:pPr algn="just">
              <a:lnSpc>
                <a:spcPct val="115000"/>
              </a:lnSpc>
              <a:tabLst>
                <a:tab pos="457200" algn="l"/>
              </a:tabLst>
            </a:pPr>
            <a:r>
              <a:rPr lang="fr-FR" sz="1200" u="sng" kern="1400" dirty="0" smtClean="0">
                <a:latin typeface="Times New Roman" panose="02020603050405020304" pitchFamily="18" charset="0"/>
                <a:ea typeface="Times New Roman" panose="02020603050405020304" pitchFamily="18" charset="0"/>
              </a:rPr>
              <a:t>Présidents d’Honneur </a:t>
            </a:r>
            <a:r>
              <a:rPr lang="fr-FR" sz="1200" kern="1400" dirty="0" smtClean="0">
                <a:latin typeface="Times New Roman" panose="02020603050405020304" pitchFamily="18" charset="0"/>
                <a:ea typeface="Times New Roman" panose="02020603050405020304" pitchFamily="18" charset="0"/>
              </a:rPr>
              <a:t>:</a:t>
            </a: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Le Recteur de l’Université (UC3) </a:t>
            </a:r>
          </a:p>
          <a:p>
            <a:pPr algn="just">
              <a:lnSpc>
                <a:spcPct val="115000"/>
              </a:lnSpc>
              <a:tabLst>
                <a:tab pos="457200" algn="l"/>
              </a:tabLst>
            </a:pPr>
            <a:r>
              <a:rPr lang="fr-FR" sz="1200" b="1" kern="1400" dirty="0" smtClean="0">
                <a:latin typeface="Times New Roman" panose="02020603050405020304" pitchFamily="18" charset="0"/>
                <a:ea typeface="Times New Roman" panose="02020603050405020304" pitchFamily="18" charset="0"/>
              </a:rPr>
              <a:t>Pr. BAÏTICHE </a:t>
            </a:r>
            <a:r>
              <a:rPr lang="fr-FR" sz="1200" b="1" kern="1400" dirty="0" err="1" smtClean="0">
                <a:latin typeface="Times New Roman" panose="02020603050405020304" pitchFamily="18" charset="0"/>
                <a:ea typeface="Times New Roman" panose="02020603050405020304" pitchFamily="18" charset="0"/>
              </a:rPr>
              <a:t>Chaâbane</a:t>
            </a:r>
            <a:endParaRPr lang="fr-FR" sz="1200" b="1" kern="1400" dirty="0" smtClean="0">
              <a:latin typeface="Times New Roman" panose="02020603050405020304" pitchFamily="18" charset="0"/>
              <a:ea typeface="Times New Roman" panose="02020603050405020304" pitchFamily="18" charset="0"/>
            </a:endParaRP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Le Doyen de la Faculté (FAU) </a:t>
            </a:r>
          </a:p>
          <a:p>
            <a:pPr algn="just">
              <a:lnSpc>
                <a:spcPct val="115000"/>
              </a:lnSpc>
              <a:tabLst>
                <a:tab pos="457200" algn="l"/>
              </a:tabLst>
            </a:pPr>
            <a:r>
              <a:rPr lang="fr-FR" sz="1200" b="1" kern="1400" dirty="0" smtClean="0">
                <a:latin typeface="Times New Roman" panose="02020603050405020304" pitchFamily="18" charset="0"/>
                <a:ea typeface="Times New Roman" panose="02020603050405020304" pitchFamily="18" charset="0"/>
              </a:rPr>
              <a:t>Dr. GUENADEZ </a:t>
            </a:r>
            <a:r>
              <a:rPr lang="fr-FR" sz="1200" b="1" kern="1400" dirty="0" err="1" smtClean="0">
                <a:latin typeface="Times New Roman" panose="02020603050405020304" pitchFamily="18" charset="0"/>
                <a:ea typeface="Times New Roman" panose="02020603050405020304" pitchFamily="18" charset="0"/>
              </a:rPr>
              <a:t>Zineddine</a:t>
            </a:r>
            <a:endParaRPr lang="fr-FR" sz="1200" b="1" kern="1400" dirty="0" smtClean="0">
              <a:latin typeface="Times New Roman" panose="02020603050405020304" pitchFamily="18" charset="0"/>
              <a:ea typeface="Times New Roman" panose="02020603050405020304" pitchFamily="18" charset="0"/>
            </a:endParaRPr>
          </a:p>
          <a:p>
            <a:pPr algn="just">
              <a:lnSpc>
                <a:spcPct val="115000"/>
              </a:lnSpc>
              <a:tabLst>
                <a:tab pos="457200" algn="l"/>
              </a:tabLst>
            </a:pPr>
            <a:r>
              <a:rPr lang="fr-FR" sz="1200" u="sng" kern="1400" dirty="0" smtClean="0">
                <a:latin typeface="Times New Roman" panose="02020603050405020304" pitchFamily="18" charset="0"/>
                <a:ea typeface="Times New Roman" panose="02020603050405020304" pitchFamily="18" charset="0"/>
              </a:rPr>
              <a:t>Responsable du workshop:</a:t>
            </a:r>
          </a:p>
          <a:p>
            <a:pPr algn="just">
              <a:lnSpc>
                <a:spcPct val="115000"/>
              </a:lnSpc>
              <a:tabLst>
                <a:tab pos="457200" algn="l"/>
              </a:tabLst>
            </a:pPr>
            <a:r>
              <a:rPr lang="fr-FR" sz="1200" b="1" kern="1400" dirty="0" smtClean="0">
                <a:latin typeface="Times New Roman" panose="02020603050405020304" pitchFamily="18" charset="0"/>
                <a:ea typeface="Times New Roman" panose="02020603050405020304" pitchFamily="18" charset="0"/>
              </a:rPr>
              <a:t>Pr. ROUAG </a:t>
            </a:r>
            <a:r>
              <a:rPr lang="fr-FR" sz="1200" b="1" kern="1400" dirty="0">
                <a:latin typeface="Times New Roman" panose="02020603050405020304" pitchFamily="18" charset="0"/>
                <a:ea typeface="Times New Roman" panose="02020603050405020304" pitchFamily="18" charset="0"/>
              </a:rPr>
              <a:t>Djamila</a:t>
            </a:r>
            <a:r>
              <a:rPr lang="fr-FR" sz="1200" kern="1400" dirty="0" smtClean="0">
                <a:latin typeface="Times New Roman" panose="02020603050405020304" pitchFamily="18" charset="0"/>
                <a:ea typeface="Times New Roman" panose="02020603050405020304" pitchFamily="18" charset="0"/>
              </a:rPr>
              <a:t> </a:t>
            </a:r>
            <a:r>
              <a:rPr lang="fr-FR" sz="1000" kern="1400" dirty="0" smtClean="0">
                <a:latin typeface="Times New Roman" panose="02020603050405020304" pitchFamily="18" charset="0"/>
                <a:ea typeface="Times New Roman" panose="02020603050405020304" pitchFamily="18" charset="0"/>
              </a:rPr>
              <a:t>(lab. AEEE, ex. LEE)</a:t>
            </a:r>
            <a:endParaRPr lang="fr-FR" sz="1200" kern="1400" dirty="0" smtClean="0">
              <a:latin typeface="Times New Roman" panose="02020603050405020304" pitchFamily="18" charset="0"/>
              <a:ea typeface="Times New Roman" panose="02020603050405020304" pitchFamily="18" charset="0"/>
            </a:endParaRPr>
          </a:p>
          <a:p>
            <a:pPr algn="just">
              <a:lnSpc>
                <a:spcPct val="115000"/>
              </a:lnSpc>
              <a:tabLst>
                <a:tab pos="457200" algn="l"/>
              </a:tabLst>
            </a:pPr>
            <a:r>
              <a:rPr lang="fr-FR" sz="1200" u="sng" kern="1400" dirty="0" smtClean="0">
                <a:latin typeface="Times New Roman" panose="02020603050405020304" pitchFamily="18" charset="0"/>
                <a:ea typeface="Times New Roman" panose="02020603050405020304" pitchFamily="18" charset="0"/>
              </a:rPr>
              <a:t>Président </a:t>
            </a:r>
            <a:r>
              <a:rPr lang="fr-FR" sz="1200" u="sng" kern="1400" dirty="0">
                <a:latin typeface="Times New Roman" panose="02020603050405020304" pitchFamily="18" charset="0"/>
                <a:ea typeface="Times New Roman" panose="02020603050405020304" pitchFamily="18" charset="0"/>
              </a:rPr>
              <a:t>de l’organisation du </a:t>
            </a:r>
            <a:r>
              <a:rPr lang="fr-FR" sz="1200" u="sng" kern="1400" dirty="0" smtClean="0">
                <a:latin typeface="Times New Roman" panose="02020603050405020304" pitchFamily="18" charset="0"/>
                <a:ea typeface="Times New Roman" panose="02020603050405020304" pitchFamily="18" charset="0"/>
              </a:rPr>
              <a:t>workshop </a:t>
            </a:r>
            <a:r>
              <a:rPr lang="fr-FR" sz="1200" u="sng" kern="1400" dirty="0">
                <a:latin typeface="Times New Roman" panose="02020603050405020304" pitchFamily="18" charset="0"/>
                <a:ea typeface="Times New Roman" panose="02020603050405020304" pitchFamily="18" charset="0"/>
              </a:rPr>
              <a:t>: </a:t>
            </a:r>
            <a:endParaRPr lang="fr-FR" sz="1200" u="sng" kern="1400" dirty="0" smtClean="0">
              <a:latin typeface="Times New Roman" panose="02020603050405020304" pitchFamily="18" charset="0"/>
              <a:ea typeface="Times New Roman" panose="02020603050405020304" pitchFamily="18" charset="0"/>
            </a:endParaRPr>
          </a:p>
          <a:p>
            <a:pPr algn="just">
              <a:lnSpc>
                <a:spcPct val="115000"/>
              </a:lnSpc>
              <a:tabLst>
                <a:tab pos="457200" algn="l"/>
              </a:tabLst>
            </a:pPr>
            <a:r>
              <a:rPr lang="fr-FR" sz="1200" b="1" kern="1400" dirty="0">
                <a:latin typeface="Times New Roman" panose="02020603050405020304" pitchFamily="18" charset="0"/>
                <a:ea typeface="Times New Roman" panose="02020603050405020304" pitchFamily="18" charset="0"/>
              </a:rPr>
              <a:t>Dr. REDJAL Omar </a:t>
            </a:r>
            <a:r>
              <a:rPr lang="fr-FR" sz="1200" kern="1400" dirty="0">
                <a:latin typeface="Times New Roman" panose="02020603050405020304" pitchFamily="18" charset="0"/>
                <a:ea typeface="Times New Roman" panose="02020603050405020304" pitchFamily="18" charset="0"/>
              </a:rPr>
              <a:t>(UC3)</a:t>
            </a:r>
          </a:p>
          <a:p>
            <a:pPr algn="just">
              <a:lnSpc>
                <a:spcPct val="115000"/>
              </a:lnSpc>
              <a:tabLst>
                <a:tab pos="457200" algn="l"/>
              </a:tabLst>
            </a:pPr>
            <a:r>
              <a:rPr lang="fr-FR" sz="1200" u="sng" kern="1400" dirty="0" smtClean="0">
                <a:latin typeface="Times New Roman" panose="02020603050405020304" pitchFamily="18" charset="0"/>
                <a:ea typeface="Times New Roman" panose="02020603050405020304" pitchFamily="18" charset="0"/>
              </a:rPr>
              <a:t>Coordinatrices :</a:t>
            </a:r>
            <a:endParaRPr lang="fr-FR" sz="1200" u="sng" kern="1400" dirty="0">
              <a:latin typeface="Times New Roman" panose="02020603050405020304" pitchFamily="18" charset="0"/>
              <a:ea typeface="Times New Roman" panose="02020603050405020304" pitchFamily="18" charset="0"/>
            </a:endParaRPr>
          </a:p>
          <a:p>
            <a:pPr algn="just">
              <a:lnSpc>
                <a:spcPct val="115000"/>
              </a:lnSpc>
              <a:tabLst>
                <a:tab pos="457200" algn="l"/>
              </a:tabLst>
            </a:pPr>
            <a:r>
              <a:rPr lang="fr-FR" sz="1200" b="1" kern="1400" dirty="0">
                <a:latin typeface="Times New Roman" panose="02020603050405020304" pitchFamily="18" charset="0"/>
                <a:ea typeface="Times New Roman" panose="02020603050405020304" pitchFamily="18" charset="0"/>
              </a:rPr>
              <a:t>Dr. BOUDJABI </a:t>
            </a:r>
            <a:r>
              <a:rPr lang="fr-FR" sz="1200" b="1" kern="1400" dirty="0" err="1">
                <a:latin typeface="Times New Roman" panose="02020603050405020304" pitchFamily="18" charset="0"/>
                <a:ea typeface="Times New Roman" panose="02020603050405020304" pitchFamily="18" charset="0"/>
              </a:rPr>
              <a:t>Naouel</a:t>
            </a:r>
            <a:r>
              <a:rPr lang="fr-FR" sz="1200" b="1" kern="1400" dirty="0">
                <a:latin typeface="Times New Roman" panose="02020603050405020304" pitchFamily="18" charset="0"/>
                <a:ea typeface="Times New Roman" panose="02020603050405020304" pitchFamily="18" charset="0"/>
              </a:rPr>
              <a:t> H. </a:t>
            </a:r>
            <a:r>
              <a:rPr lang="fr-FR" sz="1200" kern="1400" dirty="0">
                <a:latin typeface="Times New Roman" panose="02020603050405020304" pitchFamily="18" charset="0"/>
                <a:ea typeface="Times New Roman" panose="02020603050405020304" pitchFamily="18" charset="0"/>
              </a:rPr>
              <a:t>(UC3)</a:t>
            </a:r>
          </a:p>
          <a:p>
            <a:pPr algn="just">
              <a:lnSpc>
                <a:spcPct val="115000"/>
              </a:lnSpc>
              <a:tabLst>
                <a:tab pos="457200" algn="l"/>
              </a:tabLst>
            </a:pPr>
            <a:r>
              <a:rPr lang="fr-FR" sz="1200" b="1" kern="1400" dirty="0" smtClean="0">
                <a:latin typeface="Times New Roman" panose="02020603050405020304" pitchFamily="18" charset="0"/>
                <a:ea typeface="Times New Roman" panose="02020603050405020304" pitchFamily="18" charset="0"/>
              </a:rPr>
              <a:t>Dr</a:t>
            </a:r>
            <a:r>
              <a:rPr lang="fr-FR" sz="1200" b="1" kern="1400" dirty="0">
                <a:latin typeface="Times New Roman" panose="02020603050405020304" pitchFamily="18" charset="0"/>
                <a:ea typeface="Times New Roman" panose="02020603050405020304" pitchFamily="18" charset="0"/>
              </a:rPr>
              <a:t>. BOUCHERIT </a:t>
            </a:r>
            <a:r>
              <a:rPr lang="fr-FR" sz="1200" b="1" kern="1400" dirty="0" err="1">
                <a:latin typeface="Times New Roman" panose="02020603050405020304" pitchFamily="18" charset="0"/>
                <a:ea typeface="Times New Roman" panose="02020603050405020304" pitchFamily="18" charset="0"/>
              </a:rPr>
              <a:t>Sihem</a:t>
            </a:r>
            <a:r>
              <a:rPr lang="fr-FR" sz="1200" b="1" kern="1400" dirty="0">
                <a:latin typeface="Times New Roman" panose="02020603050405020304" pitchFamily="18" charset="0"/>
                <a:ea typeface="Times New Roman" panose="02020603050405020304" pitchFamily="18" charset="0"/>
              </a:rPr>
              <a:t> </a:t>
            </a:r>
            <a:r>
              <a:rPr lang="fr-FR" sz="1200" kern="1400" dirty="0">
                <a:latin typeface="Times New Roman" panose="02020603050405020304" pitchFamily="18" charset="0"/>
                <a:ea typeface="Times New Roman" panose="02020603050405020304" pitchFamily="18" charset="0"/>
              </a:rPr>
              <a:t>(UC3)</a:t>
            </a:r>
          </a:p>
          <a:p>
            <a:pPr algn="just">
              <a:lnSpc>
                <a:spcPct val="115000"/>
              </a:lnSpc>
              <a:tabLst>
                <a:tab pos="457200" algn="l"/>
              </a:tabLst>
            </a:pPr>
            <a:r>
              <a:rPr lang="fr-FR" sz="1200" u="sng" kern="1400" dirty="0" smtClean="0">
                <a:latin typeface="Times New Roman" panose="02020603050405020304" pitchFamily="18" charset="0"/>
                <a:ea typeface="Times New Roman" panose="02020603050405020304" pitchFamily="18" charset="0"/>
              </a:rPr>
              <a:t>Membres </a:t>
            </a:r>
          </a:p>
          <a:p>
            <a:pPr algn="just">
              <a:lnSpc>
                <a:spcPct val="115000"/>
              </a:lnSpc>
              <a:tabLst>
                <a:tab pos="457200" algn="l"/>
              </a:tabLst>
            </a:pPr>
            <a:r>
              <a:rPr lang="fr-FR" sz="1200" kern="1400" dirty="0">
                <a:latin typeface="Times New Roman" panose="02020603050405020304" pitchFamily="18" charset="0"/>
                <a:ea typeface="Times New Roman" panose="02020603050405020304" pitchFamily="18" charset="0"/>
              </a:rPr>
              <a:t>Pr. ROUAG </a:t>
            </a:r>
            <a:r>
              <a:rPr lang="fr-FR" sz="1200" kern="1400" dirty="0" smtClean="0">
                <a:latin typeface="Times New Roman" panose="02020603050405020304" pitchFamily="18" charset="0"/>
                <a:ea typeface="Times New Roman" panose="02020603050405020304" pitchFamily="18" charset="0"/>
              </a:rPr>
              <a:t>Djamila </a:t>
            </a:r>
            <a:r>
              <a:rPr lang="fr-FR" sz="1200" kern="1400" dirty="0">
                <a:latin typeface="Times New Roman" panose="02020603050405020304" pitchFamily="18" charset="0"/>
                <a:ea typeface="Times New Roman" panose="02020603050405020304" pitchFamily="18" charset="0"/>
              </a:rPr>
              <a:t>(UC3)</a:t>
            </a: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Dr</a:t>
            </a:r>
            <a:r>
              <a:rPr lang="fr-FR" sz="1200" kern="1400" dirty="0">
                <a:latin typeface="Times New Roman" panose="02020603050405020304" pitchFamily="18" charset="0"/>
                <a:ea typeface="Times New Roman" panose="02020603050405020304" pitchFamily="18" charset="0"/>
              </a:rPr>
              <a:t>. REDJAL Omar (UC3)</a:t>
            </a: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Dr. BOUZAHZAH Fouad (UC3)</a:t>
            </a: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Dr. ABADA Djallel (UC3</a:t>
            </a:r>
            <a:r>
              <a:rPr lang="fr-FR" sz="1200" kern="1400" dirty="0" smtClean="0">
                <a:latin typeface="Times New Roman" panose="02020603050405020304" pitchFamily="18" charset="0"/>
                <a:ea typeface="Times New Roman" panose="02020603050405020304" pitchFamily="18" charset="0"/>
              </a:rPr>
              <a:t>)</a:t>
            </a: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Dr, BENDJABALLAH </a:t>
            </a:r>
            <a:r>
              <a:rPr lang="fr-FR" sz="1200" kern="1400" dirty="0" err="1" smtClean="0">
                <a:latin typeface="Times New Roman" panose="02020603050405020304" pitchFamily="18" charset="0"/>
                <a:ea typeface="Times New Roman" panose="02020603050405020304" pitchFamily="18" charset="0"/>
              </a:rPr>
              <a:t>Ouassila</a:t>
            </a:r>
            <a:r>
              <a:rPr lang="fr-FR" sz="1200" kern="1400" dirty="0" smtClean="0">
                <a:latin typeface="Times New Roman" panose="02020603050405020304" pitchFamily="18" charset="0"/>
                <a:ea typeface="Times New Roman" panose="02020603050405020304" pitchFamily="18" charset="0"/>
              </a:rPr>
              <a:t> (UC3)</a:t>
            </a:r>
            <a:endParaRPr lang="en-US" sz="1200" kern="1400" dirty="0" smtClean="0">
              <a:latin typeface="Times New Roman" panose="02020603050405020304" pitchFamily="18" charset="0"/>
              <a:ea typeface="Times New Roman" panose="02020603050405020304" pitchFamily="18" charset="0"/>
            </a:endParaRP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Dr</a:t>
            </a:r>
            <a:r>
              <a:rPr lang="fr-FR" sz="1200" kern="1400" dirty="0">
                <a:latin typeface="Times New Roman" panose="02020603050405020304" pitchFamily="18" charset="0"/>
                <a:ea typeface="Times New Roman" panose="02020603050405020304" pitchFamily="18" charset="0"/>
              </a:rPr>
              <a:t>. BOUDJABI </a:t>
            </a:r>
            <a:r>
              <a:rPr lang="fr-FR" sz="1200" kern="1400" dirty="0" err="1">
                <a:latin typeface="Times New Roman" panose="02020603050405020304" pitchFamily="18" charset="0"/>
                <a:ea typeface="Times New Roman" panose="02020603050405020304" pitchFamily="18" charset="0"/>
              </a:rPr>
              <a:t>Naouel</a:t>
            </a:r>
            <a:r>
              <a:rPr lang="fr-FR" sz="1200" kern="1400" dirty="0">
                <a:latin typeface="Times New Roman" panose="02020603050405020304" pitchFamily="18" charset="0"/>
                <a:ea typeface="Times New Roman" panose="02020603050405020304" pitchFamily="18" charset="0"/>
              </a:rPr>
              <a:t> H. (UC3</a:t>
            </a:r>
            <a:r>
              <a:rPr lang="fr-FR" sz="1200" kern="1400" dirty="0" smtClean="0">
                <a:latin typeface="Times New Roman" panose="02020603050405020304" pitchFamily="18" charset="0"/>
                <a:ea typeface="Times New Roman" panose="02020603050405020304" pitchFamily="18" charset="0"/>
              </a:rPr>
              <a:t>)</a:t>
            </a:r>
          </a:p>
          <a:p>
            <a:pPr algn="just">
              <a:lnSpc>
                <a:spcPct val="115000"/>
              </a:lnSpc>
              <a:tabLst>
                <a:tab pos="457200" algn="l"/>
              </a:tabLst>
            </a:pPr>
            <a:r>
              <a:rPr lang="fr-FR" sz="1200" kern="1400" dirty="0">
                <a:latin typeface="Times New Roman" panose="02020603050405020304" pitchFamily="18" charset="0"/>
                <a:ea typeface="Times New Roman" panose="02020603050405020304" pitchFamily="18" charset="0"/>
              </a:rPr>
              <a:t>Dr. BOUCHERIT </a:t>
            </a:r>
            <a:r>
              <a:rPr lang="fr-FR" sz="1200" kern="1400" dirty="0" err="1">
                <a:latin typeface="Times New Roman" panose="02020603050405020304" pitchFamily="18" charset="0"/>
                <a:ea typeface="Times New Roman" panose="02020603050405020304" pitchFamily="18" charset="0"/>
              </a:rPr>
              <a:t>Sihem</a:t>
            </a:r>
            <a:r>
              <a:rPr lang="fr-FR" sz="1200" kern="1400" dirty="0">
                <a:latin typeface="Times New Roman" panose="02020603050405020304" pitchFamily="18" charset="0"/>
                <a:ea typeface="Times New Roman" panose="02020603050405020304" pitchFamily="18" charset="0"/>
              </a:rPr>
              <a:t> (UC3)</a:t>
            </a:r>
          </a:p>
          <a:p>
            <a:pPr lvl="0" algn="just">
              <a:lnSpc>
                <a:spcPct val="115000"/>
              </a:lnSpc>
              <a:tabLst>
                <a:tab pos="457200" algn="l"/>
              </a:tabLst>
            </a:pPr>
            <a:r>
              <a:rPr lang="fr-FR" sz="1200" kern="1400" dirty="0">
                <a:latin typeface="Times New Roman" panose="02020603050405020304" pitchFamily="18" charset="0"/>
                <a:ea typeface="Times New Roman" panose="02020603050405020304" pitchFamily="18" charset="0"/>
              </a:rPr>
              <a:t>Dr. DERGHOUT </a:t>
            </a:r>
            <a:r>
              <a:rPr lang="fr-FR" sz="1200" kern="1400" dirty="0" smtClean="0">
                <a:latin typeface="Times New Roman" panose="02020603050405020304" pitchFamily="18" charset="0"/>
                <a:ea typeface="Times New Roman" panose="02020603050405020304" pitchFamily="18" charset="0"/>
              </a:rPr>
              <a:t>Zoheir (U.O</a:t>
            </a:r>
            <a:r>
              <a:rPr lang="fr-FR" sz="800" kern="1400" dirty="0" smtClean="0">
                <a:latin typeface="Times New Roman" panose="02020603050405020304" pitchFamily="18" charset="0"/>
                <a:ea typeface="Times New Roman" panose="02020603050405020304" pitchFamily="18" charset="0"/>
              </a:rPr>
              <a:t>UARGLA</a:t>
            </a:r>
            <a:r>
              <a:rPr lang="fr-FR" sz="1200" kern="1400" dirty="0" smtClean="0">
                <a:latin typeface="Times New Roman" panose="02020603050405020304" pitchFamily="18" charset="0"/>
                <a:ea typeface="Times New Roman" panose="02020603050405020304" pitchFamily="18" charset="0"/>
              </a:rPr>
              <a:t>)</a:t>
            </a:r>
            <a:endParaRPr lang="en-US" sz="1200" kern="1400" dirty="0" smtClean="0">
              <a:latin typeface="Times New Roman" panose="02020603050405020304" pitchFamily="18" charset="0"/>
              <a:ea typeface="Times New Roman" panose="02020603050405020304" pitchFamily="18" charset="0"/>
            </a:endParaRP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Dr. BOUARROUDJ </a:t>
            </a:r>
            <a:r>
              <a:rPr lang="fr-FR" sz="1200" kern="1400" dirty="0" err="1" smtClean="0">
                <a:latin typeface="Times New Roman" panose="02020603050405020304" pitchFamily="18" charset="0"/>
                <a:ea typeface="Times New Roman" panose="02020603050405020304" pitchFamily="18" charset="0"/>
              </a:rPr>
              <a:t>Nedjoua</a:t>
            </a:r>
            <a:r>
              <a:rPr lang="fr-FR" sz="1200" kern="1400" dirty="0" smtClean="0">
                <a:latin typeface="Times New Roman" panose="02020603050405020304" pitchFamily="18" charset="0"/>
                <a:ea typeface="Times New Roman" panose="02020603050405020304" pitchFamily="18" charset="0"/>
              </a:rPr>
              <a:t> (UC3)</a:t>
            </a:r>
          </a:p>
          <a:p>
            <a:pPr algn="just">
              <a:lnSpc>
                <a:spcPct val="115000"/>
              </a:lnSpc>
              <a:tabLst>
                <a:tab pos="457200" algn="l"/>
              </a:tabLst>
            </a:pPr>
            <a:r>
              <a:rPr lang="fr-FR" sz="1200" kern="1400" dirty="0" smtClean="0">
                <a:latin typeface="Times New Roman" panose="02020603050405020304" pitchFamily="18" charset="0"/>
                <a:ea typeface="Times New Roman" panose="02020603050405020304" pitchFamily="18" charset="0"/>
              </a:rPr>
              <a:t>Dr. </a:t>
            </a:r>
            <a:r>
              <a:rPr lang="fr-FR" sz="1200" kern="1400" dirty="0">
                <a:latin typeface="Times New Roman" panose="02020603050405020304" pitchFamily="18" charset="0"/>
                <a:ea typeface="Times New Roman" panose="02020603050405020304" pitchFamily="18" charset="0"/>
              </a:rPr>
              <a:t>BENSAKHRIA Karima (UC3</a:t>
            </a:r>
            <a:r>
              <a:rPr lang="fr-FR" sz="1200" kern="1400" dirty="0" smtClean="0">
                <a:latin typeface="Times New Roman" panose="02020603050405020304" pitchFamily="18" charset="0"/>
                <a:ea typeface="Times New Roman" panose="02020603050405020304" pitchFamily="18" charset="0"/>
              </a:rPr>
              <a:t>)</a:t>
            </a:r>
          </a:p>
          <a:p>
            <a:pPr algn="just">
              <a:lnSpc>
                <a:spcPct val="115000"/>
              </a:lnSpc>
              <a:tabLst>
                <a:tab pos="457200" algn="l"/>
              </a:tabLst>
            </a:pPr>
            <a:r>
              <a:rPr lang="fr-FR" sz="1200" kern="1400" dirty="0">
                <a:latin typeface="Times New Roman" panose="02020603050405020304" pitchFamily="18" charset="0"/>
                <a:ea typeface="Times New Roman" panose="02020603050405020304" pitchFamily="18" charset="0"/>
              </a:rPr>
              <a:t>Dr. BOUNOUIOUA </a:t>
            </a:r>
            <a:r>
              <a:rPr lang="fr-FR" sz="1200" kern="1400" dirty="0" err="1">
                <a:latin typeface="Times New Roman" panose="02020603050405020304" pitchFamily="18" charset="0"/>
                <a:ea typeface="Times New Roman" panose="02020603050405020304" pitchFamily="18" charset="0"/>
              </a:rPr>
              <a:t>Ferial</a:t>
            </a:r>
            <a:r>
              <a:rPr lang="fr-FR" sz="1200" kern="1400" dirty="0">
                <a:latin typeface="Times New Roman" panose="02020603050405020304" pitchFamily="18" charset="0"/>
                <a:ea typeface="Times New Roman" panose="02020603050405020304" pitchFamily="18" charset="0"/>
              </a:rPr>
              <a:t> (UC3</a:t>
            </a:r>
            <a:r>
              <a:rPr lang="fr-FR" sz="1200" kern="1400" dirty="0" smtClean="0">
                <a:latin typeface="Times New Roman" panose="02020603050405020304" pitchFamily="18" charset="0"/>
                <a:ea typeface="Times New Roman" panose="02020603050405020304" pitchFamily="18" charset="0"/>
              </a:rPr>
              <a:t>)</a:t>
            </a:r>
          </a:p>
          <a:p>
            <a:r>
              <a:rPr lang="fr-FR" sz="1200" kern="1400" dirty="0" smtClean="0">
                <a:latin typeface="Times New Roman" panose="02020603050405020304" pitchFamily="18" charset="0"/>
                <a:ea typeface="Times New Roman" panose="02020603050405020304" pitchFamily="18" charset="0"/>
              </a:rPr>
              <a:t>Dr. </a:t>
            </a:r>
            <a:r>
              <a:rPr lang="fr-FR" sz="1200" kern="1400" dirty="0">
                <a:latin typeface="Times New Roman" panose="02020603050405020304" pitchFamily="18" charset="0"/>
                <a:ea typeface="Times New Roman" panose="02020603050405020304" pitchFamily="18" charset="0"/>
              </a:rPr>
              <a:t>GRINI Abdelouahab (UC3)</a:t>
            </a:r>
          </a:p>
          <a:p>
            <a:r>
              <a:rPr lang="fr-FR" sz="1200" kern="1400" dirty="0" smtClean="0">
                <a:latin typeface="Times New Roman" panose="02020603050405020304" pitchFamily="18" charset="0"/>
                <a:ea typeface="Times New Roman" panose="02020603050405020304" pitchFamily="18" charset="0"/>
              </a:rPr>
              <a:t>Dr. </a:t>
            </a:r>
            <a:r>
              <a:rPr lang="fr-FR" sz="1200" kern="1400" dirty="0">
                <a:latin typeface="Times New Roman" panose="02020603050405020304" pitchFamily="18" charset="0"/>
                <a:ea typeface="Times New Roman" panose="02020603050405020304" pitchFamily="18" charset="0"/>
              </a:rPr>
              <a:t>NASRI </a:t>
            </a:r>
            <a:r>
              <a:rPr lang="fr-FR" sz="1200" kern="1400" dirty="0" smtClean="0">
                <a:latin typeface="Times New Roman" panose="02020603050405020304" pitchFamily="18" charset="0"/>
                <a:ea typeface="Times New Roman" panose="02020603050405020304" pitchFamily="18" charset="0"/>
              </a:rPr>
              <a:t>M. </a:t>
            </a:r>
            <a:r>
              <a:rPr lang="fr-FR" sz="1200" kern="1400" dirty="0">
                <a:latin typeface="Times New Roman" panose="02020603050405020304" pitchFamily="18" charset="0"/>
                <a:ea typeface="Times New Roman" panose="02020603050405020304" pitchFamily="18" charset="0"/>
              </a:rPr>
              <a:t>Yassine (UC3)</a:t>
            </a:r>
          </a:p>
          <a:p>
            <a:r>
              <a:rPr lang="fr-FR" sz="1200" kern="1400" dirty="0" smtClean="0">
                <a:latin typeface="Times New Roman" panose="02020603050405020304" pitchFamily="18" charset="0"/>
                <a:ea typeface="Times New Roman" panose="02020603050405020304" pitchFamily="18" charset="0"/>
              </a:rPr>
              <a:t>Dr. </a:t>
            </a:r>
            <a:r>
              <a:rPr lang="fr-FR" sz="1200" kern="1400" dirty="0">
                <a:latin typeface="Times New Roman" panose="02020603050405020304" pitchFamily="18" charset="0"/>
                <a:ea typeface="Times New Roman" panose="02020603050405020304" pitchFamily="18" charset="0"/>
              </a:rPr>
              <a:t>SEBTI Oussama (</a:t>
            </a:r>
            <a:r>
              <a:rPr lang="fr-FR" sz="1200" kern="1400" dirty="0" smtClean="0">
                <a:latin typeface="Times New Roman" panose="02020603050405020304" pitchFamily="18" charset="0"/>
                <a:ea typeface="Times New Roman" panose="02020603050405020304" pitchFamily="18" charset="0"/>
              </a:rPr>
              <a:t>UC3)Dr</a:t>
            </a:r>
            <a:r>
              <a:rPr lang="fr-FR" sz="1200" kern="1400" dirty="0" smtClean="0">
                <a:latin typeface="Times New Roman" panose="02020603050405020304" pitchFamily="18" charset="0"/>
                <a:ea typeface="Times New Roman" panose="02020603050405020304" pitchFamily="18" charset="0"/>
              </a:rPr>
              <a:t>. BENMAGHSOULA Z </a:t>
            </a:r>
            <a:r>
              <a:rPr lang="fr-FR" sz="1200" kern="1400" dirty="0">
                <a:latin typeface="Times New Roman" panose="02020603050405020304" pitchFamily="18" charset="0"/>
                <a:ea typeface="Times New Roman" panose="02020603050405020304" pitchFamily="18" charset="0"/>
              </a:rPr>
              <a:t>(UC3</a:t>
            </a:r>
            <a:r>
              <a:rPr lang="fr-FR" sz="1200" kern="1400" dirty="0" smtClean="0">
                <a:latin typeface="Times New Roman" panose="02020603050405020304" pitchFamily="18" charset="0"/>
                <a:ea typeface="Times New Roman" panose="02020603050405020304" pitchFamily="18" charset="0"/>
              </a:rPr>
              <a:t>)</a:t>
            </a:r>
            <a:endParaRPr lang="fr-FR" sz="1200" kern="1400" dirty="0">
              <a:latin typeface="Times New Roman" panose="02020603050405020304" pitchFamily="18" charset="0"/>
              <a:ea typeface="Times New Roman" panose="02020603050405020304" pitchFamily="18" charset="0"/>
            </a:endParaRPr>
          </a:p>
        </p:txBody>
      </p:sp>
      <p:sp>
        <p:nvSpPr>
          <p:cNvPr id="36" name="Rectangle 35">
            <a:extLst>
              <a:ext uri="{FF2B5EF4-FFF2-40B4-BE49-F238E27FC236}">
                <a16:creationId xmlns:a16="http://schemas.microsoft.com/office/drawing/2014/main" id="{A91BAEA5-12C5-480A-81F5-1D42AF1656A1}"/>
              </a:ext>
            </a:extLst>
          </p:cNvPr>
          <p:cNvSpPr>
            <a:spLocks noChangeArrowheads="1"/>
          </p:cNvSpPr>
          <p:nvPr/>
        </p:nvSpPr>
        <p:spPr bwMode="auto">
          <a:xfrm>
            <a:off x="7048500" y="213792"/>
            <a:ext cx="2733228" cy="375600"/>
          </a:xfrm>
          <a:prstGeom prst="rect">
            <a:avLst/>
          </a:prstGeom>
          <a:gradFill>
            <a:gsLst>
              <a:gs pos="0">
                <a:schemeClr val="accent4">
                  <a:lumMod val="50000"/>
                </a:schemeClr>
              </a:gs>
              <a:gs pos="74000">
                <a:schemeClr val="accent1">
                  <a:lumMod val="40000"/>
                  <a:lumOff val="60000"/>
                </a:schemeClr>
              </a:gs>
              <a:gs pos="91500">
                <a:srgbClr val="EBC59D"/>
              </a:gs>
              <a:gs pos="83000">
                <a:schemeClr val="accent4">
                  <a:lumMod val="75000"/>
                </a:schemeClr>
              </a:gs>
              <a:gs pos="100000">
                <a:schemeClr val="accent1">
                  <a:lumMod val="30000"/>
                  <a:lumOff val="70000"/>
                </a:schemeClr>
              </a:gs>
            </a:gsLst>
            <a:lin ang="5400000" scaled="1"/>
          </a:gradFill>
          <a:ln>
            <a:noFill/>
          </a:ln>
          <a:effectLst/>
        </p:spPr>
        <p:txBody>
          <a:bodyPr rot="0" vert="horz" wrap="square" lIns="36195" tIns="36195" rIns="36195" bIns="36195" rtlCol="0" anchor="ctr" anchorCtr="0" upright="1">
            <a:noAutofit/>
          </a:bodyPr>
          <a:lstStyle/>
          <a:p>
            <a:pPr marL="250190" indent="-213995" algn="ctr" rtl="1">
              <a:lnSpc>
                <a:spcPct val="90000"/>
              </a:lnSpc>
              <a:buFont typeface="Arial" panose="020B0604020202020204" pitchFamily="34" charset="0"/>
              <a:buNone/>
            </a:pPr>
            <a:r>
              <a:rPr lang="fr-FR"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COMITE   D’ORGANISATION </a:t>
            </a:r>
            <a:endParaRPr lang="en-US"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Text Placeholder 28"/>
          <p:cNvSpPr>
            <a:spLocks noGrp="1"/>
          </p:cNvSpPr>
          <p:nvPr>
            <p:ph type="body" sz="quarter" idx="4294967295"/>
          </p:nvPr>
        </p:nvSpPr>
        <p:spPr>
          <a:xfrm>
            <a:off x="3171263" y="6594271"/>
            <a:ext cx="6596242" cy="1075472"/>
          </a:xfrm>
          <a:prstGeom prst="rect">
            <a:avLst/>
          </a:prstGeom>
          <a:solidFill>
            <a:schemeClr val="accent4">
              <a:lumMod val="60000"/>
              <a:lumOff val="40000"/>
            </a:schemeClr>
          </a:solidFill>
        </p:spPr>
        <p:txBody>
          <a:bodyPr>
            <a:noAutofit/>
          </a:bodyPr>
          <a:lstStyle/>
          <a:p>
            <a:pPr marL="0" indent="0">
              <a:buNone/>
            </a:pPr>
            <a:r>
              <a:rPr lang="en-US" sz="1200" b="1" dirty="0" smtClean="0"/>
              <a:t>      Contact </a:t>
            </a:r>
            <a:r>
              <a:rPr lang="en-US" sz="1200" b="1" dirty="0"/>
              <a:t>us</a:t>
            </a:r>
            <a:r>
              <a:rPr lang="en-US" sz="1200" b="1" dirty="0" smtClean="0"/>
              <a:t>:</a:t>
            </a:r>
          </a:p>
          <a:p>
            <a:pPr marL="0" indent="0">
              <a:buFont typeface="Wingdings" pitchFamily="2" charset="2"/>
              <a:buChar char="Ø"/>
            </a:pPr>
            <a:r>
              <a:rPr lang="en-US" sz="1200" dirty="0" smtClean="0"/>
              <a:t> </a:t>
            </a:r>
            <a:r>
              <a:rPr lang="en-US" sz="1200" dirty="0"/>
              <a:t>Phone/Fax: +213 </a:t>
            </a:r>
            <a:r>
              <a:rPr lang="en-US" sz="1200" dirty="0" smtClean="0"/>
              <a:t>(0) 31 </a:t>
            </a:r>
            <a:r>
              <a:rPr lang="en-US" sz="1200" dirty="0"/>
              <a:t>78 61 56 </a:t>
            </a:r>
            <a:endParaRPr lang="en-US" sz="1200" dirty="0" smtClean="0"/>
          </a:p>
          <a:p>
            <a:pPr marL="0" indent="0">
              <a:buFont typeface="Wingdings" pitchFamily="2" charset="2"/>
              <a:buChar char="Ø"/>
            </a:pPr>
            <a:r>
              <a:rPr lang="en-US" sz="1200" dirty="0" smtClean="0"/>
              <a:t> Mob: +213 (0) </a:t>
            </a:r>
            <a:r>
              <a:rPr lang="en-US" sz="1200" dirty="0" smtClean="0"/>
              <a:t>771866323 /   + </a:t>
            </a:r>
            <a:r>
              <a:rPr lang="en-US" sz="1200" dirty="0" smtClean="0"/>
              <a:t>213 (0) 772240737</a:t>
            </a:r>
          </a:p>
          <a:p>
            <a:pPr>
              <a:buFont typeface="Wingdings" pitchFamily="2" charset="2"/>
              <a:buChar char="Ø"/>
            </a:pPr>
            <a:r>
              <a:rPr lang="en-US" sz="1200" dirty="0" smtClean="0"/>
              <a:t> Email:		</a:t>
            </a:r>
            <a:r>
              <a:rPr lang="en-US" sz="1200" b="1" dirty="0" smtClean="0">
                <a:solidFill>
                  <a:srgbClr val="002060"/>
                </a:solidFill>
              </a:rPr>
              <a:t>lee@univ-constantine3.dz </a:t>
            </a:r>
            <a:endParaRPr lang="en-US" sz="1200" b="1" dirty="0">
              <a:solidFill>
                <a:srgbClr val="002060"/>
              </a:solidFill>
            </a:endParaRPr>
          </a:p>
          <a:p>
            <a:pPr>
              <a:buFont typeface="Wingdings" pitchFamily="2" charset="2"/>
              <a:buChar char="Ø"/>
            </a:pPr>
            <a:r>
              <a:rPr lang="en-US" sz="1200" dirty="0" smtClean="0"/>
              <a:t> Site Web: 	</a:t>
            </a:r>
            <a:r>
              <a:rPr lang="fr-FR" sz="1200" b="1" dirty="0" smtClean="0">
                <a:solidFill>
                  <a:srgbClr val="002060"/>
                </a:solidFill>
              </a:rPr>
              <a:t>https://sites.google.com/univ-constantine3.dz/aeee</a:t>
            </a:r>
            <a:endParaRPr lang="en-US" sz="1200" b="1" dirty="0">
              <a:solidFill>
                <a:srgbClr val="002060"/>
              </a:solidFill>
            </a:endParaRPr>
          </a:p>
        </p:txBody>
      </p:sp>
    </p:spTree>
    <p:extLst>
      <p:ext uri="{BB962C8B-B14F-4D97-AF65-F5344CB8AC3E}">
        <p14:creationId xmlns:p14="http://schemas.microsoft.com/office/powerpoint/2010/main" val="26712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9000"/>
          </a:blip>
          <a:srcRect/>
          <a:stretch>
            <a:fillRect l="-1000" r="-1000"/>
          </a:stretch>
        </a:blip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DD1E18B1-BFA8-4BD9-9E33-A664A001F4D5}"/>
              </a:ext>
            </a:extLst>
          </p:cNvPr>
          <p:cNvSpPr>
            <a:spLocks noChangeArrowheads="1"/>
          </p:cNvSpPr>
          <p:nvPr/>
        </p:nvSpPr>
        <p:spPr bwMode="auto">
          <a:xfrm>
            <a:off x="3445024" y="501824"/>
            <a:ext cx="3171836" cy="7056784"/>
          </a:xfrm>
          <a:prstGeom prst="rect">
            <a:avLst/>
          </a:prstGeom>
          <a:solidFill>
            <a:schemeClr val="accent4">
              <a:lumMod val="20000"/>
              <a:lumOff val="80000"/>
            </a:schemeClr>
          </a:solidFill>
          <a:ln>
            <a:solidFill>
              <a:schemeClr val="tx1"/>
            </a:solidFill>
          </a:ln>
          <a:effectLst>
            <a:outerShdw blurRad="50800" dist="38100" dir="8100000" algn="tr" rotWithShape="0">
              <a:prstClr val="black">
                <a:alpha val="40000"/>
              </a:prstClr>
            </a:outerShdw>
          </a:effectLst>
        </p:spPr>
        <p:txBody>
          <a:bodyPr rot="0" vert="horz" wrap="square" lIns="91440" tIns="45720" rIns="91440" bIns="45720" anchor="t" anchorCtr="0" upright="1">
            <a:noAutofit/>
          </a:bodyPr>
          <a:lstStyle/>
          <a:p>
            <a:pPr algn="just"/>
            <a:r>
              <a:rPr lang="fr-FR" sz="1200" dirty="0"/>
              <a:t>de la démarche et visent à trouver des réponses tenables et concrètes aux enjeux environnementaux des villes algériennes</a:t>
            </a:r>
            <a:r>
              <a:rPr lang="fr-FR" sz="1200" dirty="0" smtClean="0"/>
              <a:t>.</a:t>
            </a:r>
          </a:p>
          <a:p>
            <a:pPr algn="just"/>
            <a:r>
              <a:rPr lang="fr-FR" sz="1200" dirty="0" smtClean="0"/>
              <a:t>De plus, l’évènement permet de tester des concepts et d’idées de projet, en recevant des feedbacks constructifs (notamment la mise en application de l’arrêté ministériel 1275 du 27.09.2022). Ainsi</a:t>
            </a:r>
            <a:r>
              <a:rPr lang="fr-FR" sz="1200" dirty="0"/>
              <a:t>, ce workshop rassemble des professionnels du domaine pour des retours d’expériences, des partages de connaissances  tant sur les programmes politiques, les stratégies et autres….</a:t>
            </a:r>
          </a:p>
          <a:p>
            <a:pPr algn="just"/>
            <a:r>
              <a:rPr lang="fr-FR" sz="1200" b="1" u="sng" dirty="0" smtClean="0"/>
              <a:t>OBJECTIF  </a:t>
            </a:r>
            <a:r>
              <a:rPr lang="fr-FR" sz="1200" b="1" u="sng" dirty="0"/>
              <a:t>PRINCIPAL DU WORKSHOP:</a:t>
            </a:r>
          </a:p>
          <a:p>
            <a:pPr algn="just"/>
            <a:r>
              <a:rPr lang="fr-FR" sz="1100" dirty="0"/>
              <a:t>Faire évoluer les cadres de référence (expériences), échanger les connaissances entre professionnels, enseignants-chercheurs et étudiants, et incarner les valeurs de la démarche auprès des scientifiques et des acteurs socio-économiques.</a:t>
            </a:r>
          </a:p>
          <a:p>
            <a:pPr algn="just"/>
            <a:r>
              <a:rPr lang="fr-FR" sz="1200" b="1" u="sng" dirty="0" smtClean="0"/>
              <a:t>AXES </a:t>
            </a:r>
            <a:r>
              <a:rPr lang="fr-FR" sz="1200" b="1" u="sng" dirty="0"/>
              <a:t>DU WORKSHOP: </a:t>
            </a:r>
          </a:p>
          <a:p>
            <a:pPr algn="just"/>
            <a:r>
              <a:rPr lang="fr-FR" sz="1200" b="1" dirty="0"/>
              <a:t>1- Cadre bâti et Haute Qualité Environnementale</a:t>
            </a:r>
            <a:r>
              <a:rPr lang="fr-FR" sz="1200" dirty="0"/>
              <a:t> (Démarches stratégiques, approche multicritère…), </a:t>
            </a:r>
          </a:p>
          <a:p>
            <a:pPr algn="just"/>
            <a:r>
              <a:rPr lang="fr-FR" sz="1200" b="1" dirty="0"/>
              <a:t>2- Profil environnemental comme outil de diagnostic pour une programmation verte </a:t>
            </a:r>
            <a:r>
              <a:rPr lang="fr-FR" sz="1200" dirty="0"/>
              <a:t>(Programmation et conception urbaine, procédure d’évaluation environnementale, orientations stratégiques et choix programmatiques…)</a:t>
            </a:r>
          </a:p>
          <a:p>
            <a:pPr algn="just"/>
            <a:r>
              <a:rPr lang="fr-FR" sz="1200" b="1" dirty="0"/>
              <a:t>3- Eco-gestion des déchets et innovation environnementale, </a:t>
            </a:r>
            <a:r>
              <a:rPr lang="fr-FR" sz="1200" dirty="0"/>
              <a:t>(Dimension environnementale et qualité de vie, mise en place d’une économie circulaire, optimisation de la gestion des déchets…)</a:t>
            </a:r>
          </a:p>
          <a:p>
            <a:pPr algn="just"/>
            <a:r>
              <a:rPr lang="fr-FR" sz="1200" b="1" u="sng" dirty="0" smtClean="0"/>
              <a:t>PUBLIC </a:t>
            </a:r>
            <a:r>
              <a:rPr lang="fr-FR" sz="1200" b="1" u="sng" dirty="0"/>
              <a:t>CIBLÉ :                    </a:t>
            </a:r>
          </a:p>
          <a:p>
            <a:pPr algn="just"/>
            <a:r>
              <a:rPr lang="fr-FR" sz="1100" dirty="0"/>
              <a:t>Enseignants-chercheurs, Chercheurs permanents, Professionnels et Praticiens, Doctorants, Etudiants.</a:t>
            </a:r>
          </a:p>
          <a:p>
            <a:pPr algn="just"/>
            <a:endParaRPr lang="fr-FR" sz="1100" b="1" dirty="0" smtClean="0"/>
          </a:p>
          <a:p>
            <a:pPr algn="just"/>
            <a:endParaRPr lang="fr-FR" sz="1100" b="1" dirty="0" smtClean="0"/>
          </a:p>
          <a:p>
            <a:pPr algn="just"/>
            <a:endParaRPr lang="fr-FR" sz="1100" b="1" dirty="0" smtClean="0"/>
          </a:p>
          <a:p>
            <a:pPr algn="just"/>
            <a:endParaRPr lang="fr-FR" sz="1100" dirty="0" smtClean="0">
              <a:latin typeface="Times New Roman" panose="02020603050405020304" pitchFamily="18" charset="0"/>
              <a:ea typeface="Century Gothic" panose="020B0502020202020204" pitchFamily="34" charset="0"/>
              <a:cs typeface="Century Gothic" panose="020B0502020202020204" pitchFamily="34" charset="0"/>
            </a:endParaRPr>
          </a:p>
          <a:p>
            <a:pPr algn="just">
              <a:spcAft>
                <a:spcPts val="0"/>
              </a:spcAft>
            </a:pPr>
            <a:endParaRPr lang="fr-FR" sz="1100" dirty="0">
              <a:latin typeface="Times New Roman" panose="02020603050405020304" pitchFamily="18" charset="0"/>
              <a:ea typeface="Century Gothic" panose="020B0502020202020204" pitchFamily="34" charset="0"/>
              <a:cs typeface="Century Gothic" panose="020B0502020202020204" pitchFamily="34" charset="0"/>
            </a:endParaRPr>
          </a:p>
        </p:txBody>
      </p:sp>
      <p:sp>
        <p:nvSpPr>
          <p:cNvPr id="20" name="Rectangle 19">
            <a:extLst>
              <a:ext uri="{FF2B5EF4-FFF2-40B4-BE49-F238E27FC236}">
                <a16:creationId xmlns:a16="http://schemas.microsoft.com/office/drawing/2014/main" id="{02E3CA39-2D4E-4A4D-9008-6716F229BDF3}"/>
              </a:ext>
            </a:extLst>
          </p:cNvPr>
          <p:cNvSpPr>
            <a:spLocks noChangeArrowheads="1"/>
          </p:cNvSpPr>
          <p:nvPr/>
        </p:nvSpPr>
        <p:spPr bwMode="auto">
          <a:xfrm>
            <a:off x="155467" y="213791"/>
            <a:ext cx="6461393" cy="288033"/>
          </a:xfrm>
          <a:prstGeom prst="rect">
            <a:avLst/>
          </a:prstGeom>
          <a:gradFill>
            <a:gsLst>
              <a:gs pos="74000">
                <a:schemeClr val="accent4">
                  <a:lumMod val="40000"/>
                  <a:lumOff val="60000"/>
                </a:schemeClr>
              </a:gs>
              <a:gs pos="83000">
                <a:schemeClr val="accent4">
                  <a:lumMod val="40000"/>
                  <a:lumOff val="60000"/>
                </a:schemeClr>
              </a:gs>
              <a:gs pos="100000">
                <a:schemeClr val="accent1">
                  <a:lumMod val="30000"/>
                  <a:lumOff val="70000"/>
                </a:schemeClr>
              </a:gs>
            </a:gsLst>
            <a:lin ang="5400000" scaled="1"/>
          </a:gradFill>
          <a:ln>
            <a:noFill/>
          </a:ln>
          <a:effectLst/>
        </p:spPr>
        <p:txBody>
          <a:bodyPr rot="0" vert="horz" wrap="square" lIns="36195" tIns="36195" rIns="36195" bIns="36195" anchor="ctr" anchorCtr="0" upright="1">
            <a:noAutofit/>
          </a:bodyPr>
          <a:lstStyle/>
          <a:p>
            <a:pPr marL="250190" indent="-213995" algn="ctr" rtl="1"/>
            <a:r>
              <a:rPr lang="fr-FR"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fr-FR" sz="1400" b="1" kern="1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250190" indent="-213995" algn="r" rtl="1"/>
            <a:r>
              <a:rPr lang="fr-FR" sz="1300" b="1" kern="1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COMITÉ SCIENTIFIQUE                      ARGUMENTAIRE/AXES THÉMATIQUES </a:t>
            </a:r>
            <a:r>
              <a:rPr lang="fr-FR" sz="1400" b="1" kern="1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b="1" kern="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3059FFE5-78F1-4ABA-BAF9-A4185E3AE4D2}"/>
              </a:ext>
            </a:extLst>
          </p:cNvPr>
          <p:cNvSpPr>
            <a:spLocks noChangeArrowheads="1"/>
          </p:cNvSpPr>
          <p:nvPr/>
        </p:nvSpPr>
        <p:spPr bwMode="auto">
          <a:xfrm>
            <a:off x="155467" y="533400"/>
            <a:ext cx="3170218" cy="7025208"/>
          </a:xfrm>
          <a:prstGeom prst="rect">
            <a:avLst/>
          </a:prstGeom>
          <a:noFill/>
          <a:ln>
            <a:solidFill>
              <a:schemeClr val="tx1"/>
            </a:solidFill>
          </a:ln>
          <a:effectLst>
            <a:outerShdw blurRad="50800" dist="38100" dir="8100000" algn="tr" rotWithShape="0">
              <a:prstClr val="black">
                <a:alpha val="40000"/>
              </a:prstClr>
            </a:outerShdw>
          </a:effectLst>
        </p:spPr>
        <p:txBody>
          <a:bodyPr rot="0" vert="horz" wrap="square" lIns="91440" tIns="45720" rIns="91440" bIns="45720" anchor="t" anchorCtr="0" upright="1">
            <a:noAutofit/>
          </a:bodyPr>
          <a:lstStyle/>
          <a:p>
            <a:pPr algn="just"/>
            <a:r>
              <a:rPr lang="en-US" sz="1200" b="1" dirty="0" smtClean="0"/>
              <a:t>ROUAG Djamila </a:t>
            </a:r>
            <a:r>
              <a:rPr lang="en-US" sz="1200" dirty="0" smtClean="0"/>
              <a:t>------ Professeur (FAU – UC3)</a:t>
            </a:r>
            <a:endParaRPr lang="fr-FR" sz="1200" dirty="0"/>
          </a:p>
          <a:p>
            <a:r>
              <a:rPr lang="en-US" sz="1200" b="1" dirty="0"/>
              <a:t>KORICHI </a:t>
            </a:r>
            <a:r>
              <a:rPr lang="en-US" sz="1200" b="1" dirty="0" smtClean="0"/>
              <a:t>Ammar </a:t>
            </a:r>
            <a:r>
              <a:rPr lang="en-US" sz="1200" dirty="0" smtClean="0"/>
              <a:t>---- </a:t>
            </a:r>
            <a:r>
              <a:rPr lang="en-US" sz="1200" dirty="0"/>
              <a:t>Professeur (FAU – UC3</a:t>
            </a:r>
            <a:r>
              <a:rPr lang="en-US" sz="1200" dirty="0" smtClean="0"/>
              <a:t>)</a:t>
            </a:r>
            <a:endParaRPr lang="fr-FR" sz="1200" b="1" dirty="0"/>
          </a:p>
          <a:p>
            <a:r>
              <a:rPr lang="en-US" sz="1200" b="1" dirty="0"/>
              <a:t>REDJAL </a:t>
            </a:r>
            <a:r>
              <a:rPr lang="en-US" sz="1200" b="1" dirty="0" smtClean="0"/>
              <a:t>Omar </a:t>
            </a:r>
            <a:r>
              <a:rPr lang="en-US" sz="1200" dirty="0" smtClean="0"/>
              <a:t>-------------- MCA (I.GTU </a:t>
            </a:r>
            <a:r>
              <a:rPr lang="en-US" sz="1200" dirty="0"/>
              <a:t>– UC3</a:t>
            </a:r>
            <a:r>
              <a:rPr lang="en-US" sz="1200" dirty="0" smtClean="0"/>
              <a:t>)</a:t>
            </a:r>
            <a:endParaRPr lang="fr-FR" sz="1200" b="1" dirty="0"/>
          </a:p>
          <a:p>
            <a:r>
              <a:rPr lang="en-US" sz="1200" b="1" dirty="0"/>
              <a:t>BOUZAHZAH </a:t>
            </a:r>
            <a:r>
              <a:rPr lang="en-US" sz="1200" b="1" dirty="0" smtClean="0"/>
              <a:t>Fouad </a:t>
            </a:r>
            <a:r>
              <a:rPr lang="en-US" sz="1200" dirty="0" smtClean="0"/>
              <a:t>------ </a:t>
            </a:r>
            <a:r>
              <a:rPr lang="en-US" sz="1200" dirty="0"/>
              <a:t>MCA (I.GTU – UC3</a:t>
            </a:r>
            <a:r>
              <a:rPr lang="en-US" sz="1200" dirty="0" smtClean="0"/>
              <a:t>)</a:t>
            </a:r>
            <a:endParaRPr lang="fr-FR" sz="1200" b="1" dirty="0"/>
          </a:p>
          <a:p>
            <a:r>
              <a:rPr lang="en-US" sz="1200" b="1" dirty="0"/>
              <a:t>ABADA </a:t>
            </a:r>
            <a:r>
              <a:rPr lang="en-US" sz="1200" b="1" dirty="0" smtClean="0"/>
              <a:t>Djallel </a:t>
            </a:r>
            <a:r>
              <a:rPr lang="en-US" sz="1200" dirty="0" smtClean="0"/>
              <a:t>--------------- MCA </a:t>
            </a:r>
            <a:r>
              <a:rPr lang="en-US" sz="1200" dirty="0"/>
              <a:t>(FAU – </a:t>
            </a:r>
            <a:r>
              <a:rPr lang="en-US" sz="1200" dirty="0" smtClean="0"/>
              <a:t>UC3)</a:t>
            </a:r>
            <a:endParaRPr lang="fr-FR" sz="1200" b="1" dirty="0"/>
          </a:p>
          <a:p>
            <a:r>
              <a:rPr lang="fr-FR" sz="1200" b="1" dirty="0" smtClean="0"/>
              <a:t>BENDJABALLAH </a:t>
            </a:r>
            <a:r>
              <a:rPr lang="fr-FR" sz="1200" b="1" dirty="0" err="1" smtClean="0"/>
              <a:t>Ouassila</a:t>
            </a:r>
            <a:r>
              <a:rPr lang="fr-FR" sz="1200" b="1" dirty="0" smtClean="0"/>
              <a:t>- </a:t>
            </a:r>
            <a:r>
              <a:rPr lang="fr-FR" sz="1200" dirty="0"/>
              <a:t>MCA (FAU – UC3)</a:t>
            </a:r>
          </a:p>
          <a:p>
            <a:r>
              <a:rPr lang="fr-FR" sz="1200" b="1" dirty="0" smtClean="0"/>
              <a:t>BOUDJADJA </a:t>
            </a:r>
            <a:r>
              <a:rPr lang="fr-FR" sz="1200" b="1" dirty="0" err="1" smtClean="0"/>
              <a:t>Rafik</a:t>
            </a:r>
            <a:r>
              <a:rPr lang="en-US" sz="1200" dirty="0" smtClean="0"/>
              <a:t> ---------------- </a:t>
            </a:r>
            <a:r>
              <a:rPr lang="en-US" sz="1200" dirty="0"/>
              <a:t>MCA </a:t>
            </a:r>
            <a:r>
              <a:rPr lang="en-US" sz="1200" dirty="0" smtClean="0"/>
              <a:t>(U.OEB)</a:t>
            </a:r>
            <a:endParaRPr lang="fr-FR" sz="1200" b="1" dirty="0"/>
          </a:p>
          <a:p>
            <a:r>
              <a:rPr lang="fr-FR" sz="1200" b="1" dirty="0"/>
              <a:t>BOUDJABI Naouel </a:t>
            </a:r>
            <a:r>
              <a:rPr lang="fr-FR" sz="1200" b="1" dirty="0" smtClean="0"/>
              <a:t>H </a:t>
            </a:r>
            <a:r>
              <a:rPr lang="en-US" sz="1200" dirty="0" smtClean="0"/>
              <a:t>------ </a:t>
            </a:r>
            <a:r>
              <a:rPr lang="en-US" sz="1200" dirty="0"/>
              <a:t>MCA (I.GTU – UC3</a:t>
            </a:r>
            <a:r>
              <a:rPr lang="en-US" sz="1200" dirty="0" smtClean="0"/>
              <a:t>)</a:t>
            </a:r>
            <a:endParaRPr lang="fr-FR" sz="1200" b="1" dirty="0"/>
          </a:p>
          <a:p>
            <a:r>
              <a:rPr lang="fr-FR" sz="1200" b="1" dirty="0"/>
              <a:t>BOUCHERIT </a:t>
            </a:r>
            <a:r>
              <a:rPr lang="fr-FR" sz="1200" b="1" dirty="0" smtClean="0"/>
              <a:t>Sihem </a:t>
            </a:r>
            <a:r>
              <a:rPr lang="en-US" sz="1200" dirty="0" smtClean="0"/>
              <a:t>------- </a:t>
            </a:r>
            <a:r>
              <a:rPr lang="en-US" sz="1200" dirty="0"/>
              <a:t>MCA (I.GTU – UC3</a:t>
            </a:r>
            <a:r>
              <a:rPr lang="en-US" sz="1200" dirty="0" smtClean="0"/>
              <a:t>)</a:t>
            </a:r>
            <a:endParaRPr lang="fr-FR" sz="1200" b="1" dirty="0"/>
          </a:p>
          <a:p>
            <a:r>
              <a:rPr lang="fr-FR" sz="1200" b="1" dirty="0"/>
              <a:t>MEDDOUR </a:t>
            </a:r>
            <a:r>
              <a:rPr lang="fr-FR" sz="1200" b="1" dirty="0" smtClean="0"/>
              <a:t>Oualid </a:t>
            </a:r>
            <a:r>
              <a:rPr lang="en-US" sz="1200" dirty="0" smtClean="0"/>
              <a:t>-------- </a:t>
            </a:r>
            <a:r>
              <a:rPr lang="en-US" sz="1200" dirty="0"/>
              <a:t>MCA (I.GTU – UC3</a:t>
            </a:r>
            <a:r>
              <a:rPr lang="en-US" sz="1200" dirty="0" smtClean="0"/>
              <a:t>)</a:t>
            </a:r>
            <a:endParaRPr lang="fr-FR" sz="1200" b="1" dirty="0"/>
          </a:p>
          <a:p>
            <a:r>
              <a:rPr lang="fr-FR" sz="1200" b="1" dirty="0"/>
              <a:t>HABIBI </a:t>
            </a:r>
            <a:r>
              <a:rPr lang="fr-FR" sz="1200" b="1" dirty="0" smtClean="0"/>
              <a:t>Yahiaoui </a:t>
            </a:r>
            <a:r>
              <a:rPr lang="en-US" sz="1200" dirty="0" smtClean="0"/>
              <a:t>------------- </a:t>
            </a:r>
            <a:r>
              <a:rPr lang="en-US" sz="1200" dirty="0"/>
              <a:t>MCA </a:t>
            </a:r>
            <a:r>
              <a:rPr lang="en-US" sz="1200" dirty="0" smtClean="0"/>
              <a:t>(U. Batna2)</a:t>
            </a:r>
            <a:endParaRPr lang="fr-FR" sz="1200" b="1" dirty="0"/>
          </a:p>
          <a:p>
            <a:r>
              <a:rPr lang="fr-FR" sz="1200" b="1" dirty="0"/>
              <a:t>BENHAMMADA </a:t>
            </a:r>
            <a:r>
              <a:rPr lang="fr-FR" sz="1200" b="1" dirty="0" smtClean="0"/>
              <a:t>Aissa </a:t>
            </a:r>
            <a:r>
              <a:rPr lang="en-US" sz="1200" dirty="0" smtClean="0"/>
              <a:t>----------- </a:t>
            </a:r>
            <a:r>
              <a:rPr lang="en-US" sz="1200" dirty="0"/>
              <a:t>MCA (U.OEB)</a:t>
            </a:r>
            <a:endParaRPr lang="fr-FR" sz="1200" b="1" dirty="0"/>
          </a:p>
          <a:p>
            <a:r>
              <a:rPr lang="fr-FR" sz="1200" b="1" dirty="0" smtClean="0"/>
              <a:t>SERBAH </a:t>
            </a:r>
            <a:r>
              <a:rPr lang="fr-FR" sz="1200" b="1" dirty="0"/>
              <a:t>Mohamed </a:t>
            </a:r>
            <a:r>
              <a:rPr lang="en-US" sz="1200" dirty="0" smtClean="0"/>
              <a:t>-------- </a:t>
            </a:r>
            <a:r>
              <a:rPr lang="en-US" sz="1200" dirty="0"/>
              <a:t>MCA </a:t>
            </a:r>
            <a:r>
              <a:rPr lang="en-US" sz="1200" dirty="0" smtClean="0"/>
              <a:t>(ENSB Alger)</a:t>
            </a:r>
            <a:endParaRPr lang="fr-FR" sz="1200" b="1" dirty="0"/>
          </a:p>
          <a:p>
            <a:r>
              <a:rPr lang="fr-FR" sz="1200" b="1" dirty="0"/>
              <a:t>BENAZZOUZ </a:t>
            </a:r>
            <a:r>
              <a:rPr lang="fr-FR" sz="1200" b="1" dirty="0" smtClean="0"/>
              <a:t>Aicha </a:t>
            </a:r>
            <a:r>
              <a:rPr lang="en-US" sz="1200" dirty="0" smtClean="0"/>
              <a:t>-------- </a:t>
            </a:r>
            <a:r>
              <a:rPr lang="en-US" sz="1200" dirty="0"/>
              <a:t>MCA (I.GTU – </a:t>
            </a:r>
            <a:r>
              <a:rPr lang="en-US" sz="1200" dirty="0" smtClean="0"/>
              <a:t>UC3)</a:t>
            </a:r>
            <a:endParaRPr lang="fr-FR" sz="1200" b="1" dirty="0">
              <a:solidFill>
                <a:srgbClr val="FF0000"/>
              </a:solidFill>
            </a:endParaRPr>
          </a:p>
          <a:p>
            <a:pPr algn="just"/>
            <a:endParaRPr lang="fr-FR" sz="1100" dirty="0" smtClean="0">
              <a:solidFill>
                <a:srgbClr val="FF0000"/>
              </a:solidFill>
            </a:endParaRPr>
          </a:p>
          <a:p>
            <a:pPr algn="just"/>
            <a:r>
              <a:rPr lang="fr-FR" sz="1200" b="1" u="sng" dirty="0"/>
              <a:t>ARGUMENTAIRE :</a:t>
            </a:r>
          </a:p>
          <a:p>
            <a:pPr algn="just"/>
            <a:r>
              <a:rPr lang="fr-FR" sz="1200" b="1" dirty="0"/>
              <a:t>A</a:t>
            </a:r>
            <a:r>
              <a:rPr lang="fr-FR" sz="1200" dirty="0"/>
              <a:t> présent, la démarche de la Haute Qualité Environnementale (HQE) représente un instrument politique de gestion essentiel pour les gouvernements nationaux, et constitue absolument une réponse importante aux enjeux du développement durable. Se définissant comme une approche multicritères, la HQE correspond à une démarche qui vise à minimiser les impacts d’un bâtiment (sa construction, son usage, sa rénovation…) sur l’environnement. </a:t>
            </a:r>
          </a:p>
          <a:p>
            <a:pPr algn="just"/>
            <a:r>
              <a:rPr lang="fr-FR" sz="1200" b="1" dirty="0"/>
              <a:t>D</a:t>
            </a:r>
            <a:r>
              <a:rPr lang="fr-FR" sz="1200" dirty="0"/>
              <a:t>ans une réflexion plus globale, toute action urbaine, opération d’aménagement ou projet urbain doivent conjuguer une approche intégrée, de caractère spatial et environnemental. Cette dernière milite pour la mise en place d’un cadre adéquat, se basant sur une redéfinition des critères de qualité pour une amélioration de l’environnement, et du cadre de vie des habitants. Ainsi, les trois axes du présent workshop portent essentiellement sur les objectifs principaux</a:t>
            </a:r>
          </a:p>
          <a:p>
            <a:pPr algn="just"/>
            <a:endParaRPr lang="fr-FR" sz="1100" dirty="0">
              <a:solidFill>
                <a:srgbClr val="FF0000"/>
              </a:solidFill>
            </a:endParaRPr>
          </a:p>
          <a:p>
            <a:pPr algn="just"/>
            <a:endParaRPr lang="fr-FR" sz="1100" dirty="0" smtClean="0"/>
          </a:p>
        </p:txBody>
      </p:sp>
      <p:sp>
        <p:nvSpPr>
          <p:cNvPr id="45" name="Text Box 34">
            <a:extLst>
              <a:ext uri="{FF2B5EF4-FFF2-40B4-BE49-F238E27FC236}">
                <a16:creationId xmlns:a16="http://schemas.microsoft.com/office/drawing/2014/main" id="{A35B5CCD-8887-4F6B-9774-E64551D638F9}"/>
              </a:ext>
            </a:extLst>
          </p:cNvPr>
          <p:cNvSpPr txBox="1">
            <a:spLocks noChangeArrowheads="1" noChangeShapeType="1"/>
          </p:cNvSpPr>
          <p:nvPr/>
        </p:nvSpPr>
        <p:spPr bwMode="auto">
          <a:xfrm>
            <a:off x="6732715" y="213791"/>
            <a:ext cx="3154269" cy="288033"/>
          </a:xfrm>
          <a:prstGeom prst="rect">
            <a:avLst/>
          </a:prstGeom>
          <a:gradFill>
            <a:gsLst>
              <a:gs pos="83000">
                <a:schemeClr val="accent4">
                  <a:lumMod val="40000"/>
                  <a:lumOff val="60000"/>
                </a:schemeClr>
              </a:gs>
              <a:gs pos="100000">
                <a:schemeClr val="accent1">
                  <a:lumMod val="30000"/>
                  <a:lumOff val="70000"/>
                </a:schemeClr>
              </a:gs>
            </a:gsLst>
            <a:lin ang="5400000" scaled="1"/>
          </a:gradFill>
          <a:ln>
            <a:noFill/>
          </a:ln>
          <a:effectLst/>
        </p:spPr>
        <p:txBody>
          <a:bodyPr rot="0" vert="horz" wrap="square" lIns="36195" tIns="36195" rIns="36195" bIns="36195" anchor="ctr" anchorCtr="0" upright="1">
            <a:noAutofit/>
          </a:bodyPr>
          <a:lstStyle>
            <a:defPPr>
              <a:defRPr lang="en-US"/>
            </a:defPPr>
            <a:lvl1pPr marL="250190" indent="-213995" algn="ctr" rtl="1">
              <a:defRPr sz="1400" b="1" kern="14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defRPr>
            </a:lvl1pPr>
          </a:lstStyle>
          <a:p>
            <a:r>
              <a:rPr lang="fr-FR" sz="1300" dirty="0"/>
              <a:t>PROGRAMME</a:t>
            </a:r>
            <a:r>
              <a:rPr lang="ar-DZ" dirty="0"/>
              <a:t>  </a:t>
            </a:r>
            <a:endParaRPr lang="en-US" dirty="0"/>
          </a:p>
        </p:txBody>
      </p:sp>
      <p:sp>
        <p:nvSpPr>
          <p:cNvPr id="53" name="Rectangle 52">
            <a:extLst>
              <a:ext uri="{FF2B5EF4-FFF2-40B4-BE49-F238E27FC236}">
                <a16:creationId xmlns:a16="http://schemas.microsoft.com/office/drawing/2014/main" id="{9F442514-9CA0-42C6-A47C-64AE6E316F03}"/>
              </a:ext>
            </a:extLst>
          </p:cNvPr>
          <p:cNvSpPr>
            <a:spLocks noChangeArrowheads="1"/>
          </p:cNvSpPr>
          <p:nvPr/>
        </p:nvSpPr>
        <p:spPr bwMode="auto">
          <a:xfrm>
            <a:off x="6732715" y="533400"/>
            <a:ext cx="3154269" cy="7025207"/>
          </a:xfrm>
          <a:prstGeom prst="rect">
            <a:avLst/>
          </a:prstGeom>
          <a:noFill/>
          <a:ln>
            <a:solidFill>
              <a:schemeClr val="tx1"/>
            </a:solidFill>
          </a:ln>
          <a:effectLst>
            <a:outerShdw blurRad="50800" dist="38100" dir="8100000" algn="tr" rotWithShape="0">
              <a:prstClr val="black">
                <a:alpha val="40000"/>
              </a:prstClr>
            </a:outerShdw>
          </a:effectLst>
        </p:spPr>
        <p:txBody>
          <a:bodyPr rot="0" vert="horz" wrap="square" lIns="91440" tIns="45720" rIns="91440" bIns="45720" anchor="t" anchorCtr="0" upright="1">
            <a:noAutofit/>
          </a:bodyPr>
          <a:lstStyle/>
          <a:p>
            <a:pPr algn="just"/>
            <a:r>
              <a:rPr lang="fr-FR" sz="1050" b="1" kern="1400" dirty="0">
                <a:ea typeface="Times New Roman" panose="02020603050405020304" pitchFamily="18" charset="0"/>
                <a:cs typeface="Times New Roman" panose="02020603050405020304" pitchFamily="18" charset="0"/>
              </a:rPr>
              <a:t>8h30-9h00</a:t>
            </a:r>
            <a:r>
              <a:rPr lang="fr-FR" sz="1050" kern="1400" dirty="0">
                <a:ea typeface="Times New Roman" panose="02020603050405020304" pitchFamily="18" charset="0"/>
                <a:cs typeface="Times New Roman" panose="02020603050405020304" pitchFamily="18" charset="0"/>
              </a:rPr>
              <a:t>:</a:t>
            </a:r>
            <a:r>
              <a:rPr lang="fr-FR" sz="1050" b="1" kern="1400" dirty="0">
                <a:ea typeface="Times New Roman" panose="02020603050405020304" pitchFamily="18" charset="0"/>
                <a:cs typeface="Times New Roman" panose="02020603050405020304" pitchFamily="18" charset="0"/>
              </a:rPr>
              <a:t> 	Accueil</a:t>
            </a:r>
          </a:p>
          <a:p>
            <a:pPr algn="just"/>
            <a:r>
              <a:rPr lang="fr-FR" sz="1050" b="1" kern="1400" dirty="0">
                <a:ea typeface="Times New Roman" panose="02020603050405020304" pitchFamily="18" charset="0"/>
                <a:cs typeface="Times New Roman" panose="02020603050405020304" pitchFamily="18" charset="0"/>
              </a:rPr>
              <a:t>9h00-9h15</a:t>
            </a:r>
            <a:r>
              <a:rPr lang="fr-FR" sz="1050" kern="1400" dirty="0">
                <a:ea typeface="Times New Roman" panose="02020603050405020304" pitchFamily="18" charset="0"/>
                <a:cs typeface="Times New Roman" panose="02020603050405020304" pitchFamily="18" charset="0"/>
              </a:rPr>
              <a:t>: 	</a:t>
            </a:r>
            <a:r>
              <a:rPr lang="fr-FR" sz="1050" b="1" kern="1400" dirty="0">
                <a:ea typeface="Times New Roman" panose="02020603050405020304" pitchFamily="18" charset="0"/>
                <a:cs typeface="Times New Roman" panose="02020603050405020304" pitchFamily="18" charset="0"/>
              </a:rPr>
              <a:t>Allocutions </a:t>
            </a:r>
            <a:r>
              <a:rPr lang="fr-FR" sz="1050" b="1" kern="1400" dirty="0" smtClean="0">
                <a:ea typeface="Times New Roman" panose="02020603050405020304" pitchFamily="18" charset="0"/>
                <a:cs typeface="Times New Roman" panose="02020603050405020304" pitchFamily="18" charset="0"/>
              </a:rPr>
              <a:t>d’ouverture.</a:t>
            </a:r>
          </a:p>
          <a:p>
            <a:pPr marL="171450" indent="-171450">
              <a:buFont typeface="Wingdings" panose="05000000000000000000" pitchFamily="2" charset="2"/>
              <a:buChar char="Ø"/>
            </a:pPr>
            <a:r>
              <a:rPr lang="fr-FR" sz="1050" b="1" kern="1400" dirty="0" smtClean="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1° SESSION: </a:t>
            </a:r>
          </a:p>
          <a:p>
            <a:r>
              <a:rPr lang="fr-FR" sz="1050" u="sng" kern="1400" dirty="0" smtClean="0">
                <a:ea typeface="Times New Roman" panose="02020603050405020304" pitchFamily="18" charset="0"/>
                <a:cs typeface="Times New Roman" panose="02020603050405020304" pitchFamily="18" charset="0"/>
              </a:rPr>
              <a:t>Président </a:t>
            </a:r>
            <a:r>
              <a:rPr lang="fr-FR" sz="1050" u="sng" kern="1400" dirty="0">
                <a:ea typeface="Times New Roman" panose="02020603050405020304" pitchFamily="18" charset="0"/>
                <a:cs typeface="Times New Roman" panose="02020603050405020304" pitchFamily="18" charset="0"/>
              </a:rPr>
              <a:t>:</a:t>
            </a:r>
            <a:r>
              <a:rPr lang="fr-FR" sz="1050" kern="1400" dirty="0">
                <a:ea typeface="Times New Roman" panose="02020603050405020304" pitchFamily="18" charset="0"/>
                <a:cs typeface="Times New Roman" panose="02020603050405020304" pitchFamily="18" charset="0"/>
              </a:rPr>
              <a:t> </a:t>
            </a:r>
            <a:r>
              <a:rPr lang="fr-FR" sz="1050" b="1" kern="1400" dirty="0">
                <a:ea typeface="Times New Roman" panose="02020603050405020304" pitchFamily="18" charset="0"/>
                <a:cs typeface="Times New Roman" panose="02020603050405020304" pitchFamily="18" charset="0"/>
              </a:rPr>
              <a:t>	ROUAG. D </a:t>
            </a:r>
            <a:r>
              <a:rPr lang="fr-FR" sz="1050" b="1" kern="1400" dirty="0" smtClean="0">
                <a:ea typeface="Times New Roman" panose="02020603050405020304" pitchFamily="18" charset="0"/>
                <a:cs typeface="Times New Roman" panose="02020603050405020304" pitchFamily="18" charset="0"/>
              </a:rPr>
              <a:t>	 </a:t>
            </a:r>
            <a:r>
              <a:rPr lang="fr-FR" sz="1050" kern="1400" dirty="0" smtClean="0">
                <a:ea typeface="Times New Roman" panose="02020603050405020304" pitchFamily="18" charset="0"/>
                <a:cs typeface="Times New Roman" panose="02020603050405020304" pitchFamily="18" charset="0"/>
              </a:rPr>
              <a:t>(</a:t>
            </a:r>
            <a:r>
              <a:rPr lang="fr-FR" sz="1050" kern="1400" dirty="0">
                <a:ea typeface="Times New Roman" panose="02020603050405020304" pitchFamily="18" charset="0"/>
                <a:cs typeface="Times New Roman" panose="02020603050405020304" pitchFamily="18" charset="0"/>
              </a:rPr>
              <a:t>LAEEE)</a:t>
            </a:r>
          </a:p>
          <a:p>
            <a:pPr algn="just"/>
            <a:r>
              <a:rPr lang="fr-FR" sz="1050" u="sng" kern="1400" dirty="0" smtClean="0">
                <a:ea typeface="Times New Roman" panose="02020603050405020304" pitchFamily="18" charset="0"/>
                <a:cs typeface="Times New Roman" panose="02020603050405020304" pitchFamily="18" charset="0"/>
              </a:rPr>
              <a:t>Rapporteur</a:t>
            </a:r>
            <a:r>
              <a:rPr lang="fr-FR" sz="1050" u="sng" kern="1400" dirty="0">
                <a:ea typeface="Times New Roman" panose="02020603050405020304" pitchFamily="18" charset="0"/>
                <a:cs typeface="Times New Roman" panose="02020603050405020304" pitchFamily="18" charset="0"/>
              </a:rPr>
              <a:t>:</a:t>
            </a:r>
            <a:r>
              <a:rPr lang="fr-FR" sz="1050" kern="1400" dirty="0">
                <a:ea typeface="Times New Roman" panose="02020603050405020304" pitchFamily="18" charset="0"/>
                <a:cs typeface="Times New Roman" panose="02020603050405020304" pitchFamily="18" charset="0"/>
              </a:rPr>
              <a:t>  </a:t>
            </a:r>
            <a:r>
              <a:rPr lang="fr-FR" sz="1050" kern="1400" dirty="0" smtClean="0">
                <a:ea typeface="Times New Roman" panose="02020603050405020304" pitchFamily="18" charset="0"/>
                <a:cs typeface="Times New Roman" panose="02020603050405020304" pitchFamily="18" charset="0"/>
              </a:rPr>
              <a:t>	</a:t>
            </a:r>
            <a:r>
              <a:rPr lang="fr-FR" sz="1050" b="1" kern="1400" dirty="0" smtClean="0">
                <a:ea typeface="Times New Roman" panose="02020603050405020304" pitchFamily="18" charset="0"/>
                <a:cs typeface="Times New Roman" panose="02020603050405020304" pitchFamily="18" charset="0"/>
              </a:rPr>
              <a:t>BOUCHERIT.S  </a:t>
            </a:r>
            <a:r>
              <a:rPr lang="fr-FR" sz="1050" kern="1400" dirty="0" smtClean="0">
                <a:ea typeface="Times New Roman" panose="02020603050405020304" pitchFamily="18" charset="0"/>
                <a:cs typeface="Times New Roman" panose="02020603050405020304" pitchFamily="18" charset="0"/>
              </a:rPr>
              <a:t>(</a:t>
            </a:r>
            <a:r>
              <a:rPr lang="fr-FR" sz="1050" kern="1400" dirty="0">
                <a:ea typeface="Times New Roman" panose="02020603050405020304" pitchFamily="18" charset="0"/>
                <a:cs typeface="Times New Roman" panose="02020603050405020304" pitchFamily="18" charset="0"/>
              </a:rPr>
              <a:t>LAEEE)</a:t>
            </a:r>
            <a:endParaRPr lang="fr-FR" sz="1050" kern="1400" dirty="0" smtClean="0">
              <a:ea typeface="Times New Roman" panose="02020603050405020304" pitchFamily="18" charset="0"/>
              <a:cs typeface="Times New Roman" panose="02020603050405020304" pitchFamily="18" charset="0"/>
            </a:endParaRPr>
          </a:p>
          <a:p>
            <a:pPr algn="just"/>
            <a:r>
              <a:rPr lang="fr-FR" sz="1050" b="1" kern="1400" dirty="0">
                <a:ea typeface="Times New Roman" panose="02020603050405020304" pitchFamily="18" charset="0"/>
                <a:cs typeface="Times New Roman" panose="02020603050405020304" pitchFamily="18" charset="0"/>
              </a:rPr>
              <a:t>	</a:t>
            </a:r>
            <a:r>
              <a:rPr lang="fr-FR" sz="1050" b="1" kern="1400" dirty="0" smtClean="0">
                <a:ea typeface="Times New Roman" panose="02020603050405020304" pitchFamily="18" charset="0"/>
                <a:cs typeface="Times New Roman" panose="02020603050405020304" pitchFamily="18" charset="0"/>
              </a:rPr>
              <a:t>BOUDJABI</a:t>
            </a:r>
            <a:r>
              <a:rPr lang="fr-FR" sz="1050" b="1" kern="1400" dirty="0">
                <a:ea typeface="Times New Roman" panose="02020603050405020304" pitchFamily="18" charset="0"/>
                <a:cs typeface="Times New Roman" panose="02020603050405020304" pitchFamily="18" charset="0"/>
              </a:rPr>
              <a:t>. NH </a:t>
            </a:r>
            <a:r>
              <a:rPr lang="fr-FR" sz="1050" kern="1400" dirty="0">
                <a:ea typeface="Times New Roman" panose="02020603050405020304" pitchFamily="18" charset="0"/>
                <a:cs typeface="Times New Roman" panose="02020603050405020304" pitchFamily="18" charset="0"/>
              </a:rPr>
              <a:t>(LAEEE)</a:t>
            </a:r>
          </a:p>
          <a:p>
            <a:pPr algn="just"/>
            <a:r>
              <a:rPr lang="fr-FR" sz="1050" b="1" kern="1400" dirty="0" smtClean="0">
                <a:ea typeface="Times New Roman" panose="02020603050405020304" pitchFamily="18" charset="0"/>
                <a:cs typeface="Times New Roman" panose="02020603050405020304" pitchFamily="18" charset="0"/>
              </a:rPr>
              <a:t>09h15–09h45: </a:t>
            </a:r>
            <a:r>
              <a:rPr lang="fr-FR" sz="1050" b="1" dirty="0">
                <a:cs typeface="Times New Roman" panose="02020603050405020304" pitchFamily="18" charset="0"/>
              </a:rPr>
              <a:t>NOUI. N </a:t>
            </a:r>
            <a:r>
              <a:rPr lang="fr-FR" sz="1050" dirty="0">
                <a:cs typeface="Times New Roman" panose="02020603050405020304" pitchFamily="18" charset="0"/>
              </a:rPr>
              <a:t>(LAEEE, UC3)</a:t>
            </a:r>
            <a:r>
              <a:rPr lang="fr-FR" sz="1050" b="1" dirty="0">
                <a:cs typeface="Times New Roman" panose="02020603050405020304" pitchFamily="18" charset="0"/>
              </a:rPr>
              <a:t>, BOUDEMAGH. MR-BOUCHAOUR. H </a:t>
            </a:r>
            <a:r>
              <a:rPr lang="fr-FR" sz="1050" dirty="0">
                <a:cs typeface="Times New Roman" panose="02020603050405020304" pitchFamily="18" charset="0"/>
              </a:rPr>
              <a:t>(U. Annaba), </a:t>
            </a:r>
            <a:r>
              <a:rPr lang="fr-FR" sz="1050" b="1" dirty="0">
                <a:cs typeface="Times New Roman" panose="02020603050405020304" pitchFamily="18" charset="0"/>
              </a:rPr>
              <a:t>BENZERARA. A-ZEROUALI. B </a:t>
            </a:r>
            <a:r>
              <a:rPr lang="fr-FR" sz="1050" dirty="0">
                <a:cs typeface="Times New Roman" panose="02020603050405020304" pitchFamily="18" charset="0"/>
              </a:rPr>
              <a:t>(U. </a:t>
            </a:r>
            <a:r>
              <a:rPr lang="fr-FR" sz="1050" dirty="0" err="1">
                <a:cs typeface="Times New Roman" panose="02020603050405020304" pitchFamily="18" charset="0"/>
              </a:rPr>
              <a:t>Chlef</a:t>
            </a:r>
            <a:r>
              <a:rPr lang="fr-FR" sz="1050" dirty="0">
                <a:cs typeface="Times New Roman" panose="02020603050405020304" pitchFamily="18" charset="0"/>
              </a:rPr>
              <a:t>),</a:t>
            </a:r>
            <a:r>
              <a:rPr lang="fr-FR" sz="1050" b="1" dirty="0">
                <a:cs typeface="Times New Roman" panose="02020603050405020304" pitchFamily="18" charset="0"/>
              </a:rPr>
              <a:t> </a:t>
            </a:r>
            <a:r>
              <a:rPr lang="fr-FR" sz="1050" dirty="0">
                <a:cs typeface="Times New Roman" panose="02020603050405020304" pitchFamily="18" charset="0"/>
              </a:rPr>
              <a:t>«L'Intelligence Artificielle comme Catalyseur de l'Innovation Architecturale et de la Durabilité environnementale. </a:t>
            </a:r>
            <a:r>
              <a:rPr lang="fr-FR" sz="1050" dirty="0" smtClean="0">
                <a:cs typeface="Times New Roman" panose="02020603050405020304" pitchFamily="18" charset="0"/>
              </a:rPr>
              <a:t>»</a:t>
            </a:r>
            <a:endParaRPr lang="fr-FR" sz="1050" dirty="0" smtClean="0">
              <a:solidFill>
                <a:srgbClr val="FF0000"/>
              </a:solidFill>
              <a:cs typeface="Times New Roman" panose="02020603050405020304" pitchFamily="18" charset="0"/>
            </a:endParaRPr>
          </a:p>
          <a:p>
            <a:pPr algn="just"/>
            <a:r>
              <a:rPr lang="fr-FR" sz="1050" b="1" kern="1400" dirty="0" smtClean="0">
                <a:ea typeface="Times New Roman" panose="02020603050405020304" pitchFamily="18" charset="0"/>
                <a:cs typeface="Times New Roman" panose="02020603050405020304" pitchFamily="18" charset="0"/>
              </a:rPr>
              <a:t>09h45–10h05: </a:t>
            </a:r>
            <a:r>
              <a:rPr lang="en-US" sz="1050" b="1" dirty="0" smtClean="0"/>
              <a:t>DERNOUNI. A</a:t>
            </a:r>
            <a:r>
              <a:rPr lang="fr-FR" sz="1050" b="1" dirty="0" smtClean="0">
                <a:cs typeface="Times New Roman" panose="02020603050405020304" pitchFamily="18" charset="0"/>
              </a:rPr>
              <a:t> </a:t>
            </a:r>
            <a:r>
              <a:rPr lang="fr-FR" sz="1050" dirty="0" smtClean="0">
                <a:cs typeface="Times New Roman" panose="02020603050405020304" pitchFamily="18" charset="0"/>
              </a:rPr>
              <a:t>(Directeur de l’environnement – DEW- </a:t>
            </a:r>
            <a:r>
              <a:rPr lang="fr-FR" sz="1050" dirty="0">
                <a:cs typeface="Times New Roman" panose="02020603050405020304" pitchFamily="18" charset="0"/>
              </a:rPr>
              <a:t>Biskra)</a:t>
            </a:r>
            <a:r>
              <a:rPr lang="fr-FR" sz="1050" dirty="0">
                <a:solidFill>
                  <a:srgbClr val="FF0000"/>
                </a:solidFill>
                <a:cs typeface="Times New Roman" panose="02020603050405020304" pitchFamily="18" charset="0"/>
              </a:rPr>
              <a:t>  </a:t>
            </a:r>
            <a:r>
              <a:rPr lang="fr-FR" sz="1050" dirty="0">
                <a:cs typeface="Times New Roman" panose="02020603050405020304" pitchFamily="18" charset="0"/>
              </a:rPr>
              <a:t>« </a:t>
            </a:r>
            <a:r>
              <a:rPr lang="fr-FR" sz="1050" dirty="0" smtClean="0">
                <a:cs typeface="Times New Roman" panose="02020603050405020304" pitchFamily="18" charset="0"/>
              </a:rPr>
              <a:t>Organisation de l’activité de récupération des déchets solides recyclables pour une économie circulaire : Expérience de la Wilaya de Biskra»  </a:t>
            </a:r>
          </a:p>
          <a:p>
            <a:pPr algn="just"/>
            <a:r>
              <a:rPr lang="fr-FR" sz="1050" b="1" kern="1400" dirty="0" smtClean="0">
                <a:ea typeface="Times New Roman" panose="02020603050405020304" pitchFamily="18" charset="0"/>
                <a:cs typeface="Times New Roman" panose="02020603050405020304" pitchFamily="18" charset="0"/>
              </a:rPr>
              <a:t>10h05–10h25: </a:t>
            </a:r>
            <a:r>
              <a:rPr lang="en-US" sz="1050" b="1" dirty="0"/>
              <a:t>ABADA. </a:t>
            </a:r>
            <a:r>
              <a:rPr lang="en-US" sz="1050" b="1" dirty="0" smtClean="0"/>
              <a:t>D </a:t>
            </a:r>
            <a:r>
              <a:rPr lang="fr-FR" sz="1050" dirty="0">
                <a:cs typeface="Times New Roman" panose="02020603050405020304" pitchFamily="18" charset="0"/>
              </a:rPr>
              <a:t>(LAEEE, </a:t>
            </a:r>
            <a:r>
              <a:rPr lang="fr-FR" sz="1050" dirty="0" smtClean="0">
                <a:cs typeface="Times New Roman" panose="02020603050405020304" pitchFamily="18" charset="0"/>
              </a:rPr>
              <a:t>FAU-UC3)</a:t>
            </a:r>
            <a:r>
              <a:rPr lang="fr-FR" sz="1050" b="1" dirty="0" smtClean="0">
                <a:cs typeface="Times New Roman" panose="02020603050405020304" pitchFamily="18" charset="0"/>
              </a:rPr>
              <a:t>, </a:t>
            </a:r>
            <a:r>
              <a:rPr lang="fr-FR" sz="1050" b="1" kern="1400" dirty="0">
                <a:ea typeface="Times New Roman" panose="02020603050405020304" pitchFamily="18" charset="0"/>
                <a:cs typeface="Times New Roman" panose="02020603050405020304" pitchFamily="18" charset="0"/>
              </a:rPr>
              <a:t>DERGHOUT. Z</a:t>
            </a:r>
            <a:r>
              <a:rPr lang="fr-FR" sz="1050" b="1" dirty="0">
                <a:cs typeface="Times New Roman" panose="02020603050405020304" pitchFamily="18" charset="0"/>
              </a:rPr>
              <a:t> </a:t>
            </a:r>
            <a:r>
              <a:rPr lang="fr-FR" sz="1050" dirty="0">
                <a:cs typeface="Times New Roman" panose="02020603050405020304" pitchFamily="18" charset="0"/>
              </a:rPr>
              <a:t>(</a:t>
            </a:r>
            <a:r>
              <a:rPr lang="fr-FR" sz="1050" dirty="0" smtClean="0">
                <a:cs typeface="Times New Roman" panose="02020603050405020304" pitchFamily="18" charset="0"/>
              </a:rPr>
              <a:t>LAEEE U. </a:t>
            </a:r>
            <a:r>
              <a:rPr lang="fr-FR" sz="1050" dirty="0" err="1" smtClean="0">
                <a:cs typeface="Times New Roman" panose="02020603050405020304" pitchFamily="18" charset="0"/>
              </a:rPr>
              <a:t>Ouergla</a:t>
            </a:r>
            <a:r>
              <a:rPr lang="fr-FR" sz="1050" dirty="0" smtClean="0">
                <a:cs typeface="Times New Roman" panose="02020603050405020304" pitchFamily="18" charset="0"/>
              </a:rPr>
              <a:t>)</a:t>
            </a:r>
            <a:r>
              <a:rPr lang="fr-FR" sz="1050" dirty="0" smtClean="0">
                <a:solidFill>
                  <a:srgbClr val="FF0000"/>
                </a:solidFill>
                <a:cs typeface="Times New Roman" panose="02020603050405020304" pitchFamily="18" charset="0"/>
              </a:rPr>
              <a:t> </a:t>
            </a:r>
            <a:r>
              <a:rPr lang="fr-FR" sz="1050" dirty="0" smtClean="0">
                <a:cs typeface="Times New Roman" panose="02020603050405020304" pitchFamily="18" charset="0"/>
              </a:rPr>
              <a:t>«L’Interaction </a:t>
            </a:r>
            <a:r>
              <a:rPr lang="fr-FR" sz="1050" dirty="0">
                <a:cs typeface="Times New Roman" panose="02020603050405020304" pitchFamily="18" charset="0"/>
              </a:rPr>
              <a:t>entre la Performance Énergétique dans les Bâtiments et la Haute Qualité Environnementale et leurs Applications en Algérie. »</a:t>
            </a:r>
            <a:endParaRPr lang="fr-FR" sz="1050" dirty="0" smtClean="0">
              <a:solidFill>
                <a:srgbClr val="FF0000"/>
              </a:solidFill>
              <a:cs typeface="Times New Roman" panose="02020603050405020304" pitchFamily="18" charset="0"/>
            </a:endParaRPr>
          </a:p>
          <a:p>
            <a:pPr algn="ctr"/>
            <a:r>
              <a:rPr lang="fr-FR" sz="1050" b="1" dirty="0" smtClean="0">
                <a:cs typeface="Times New Roman" panose="02020603050405020304" pitchFamily="18" charset="0"/>
              </a:rPr>
              <a:t>10h25-10h45</a:t>
            </a:r>
            <a:r>
              <a:rPr lang="fr-FR" sz="1050" b="1" dirty="0">
                <a:cs typeface="Times New Roman" panose="02020603050405020304" pitchFamily="18" charset="0"/>
              </a:rPr>
              <a:t>: Débat</a:t>
            </a:r>
            <a:endParaRPr lang="fr-FR" sz="1050" dirty="0">
              <a:cs typeface="Times New Roman" panose="02020603050405020304" pitchFamily="18" charset="0"/>
            </a:endParaRPr>
          </a:p>
          <a:p>
            <a:pPr algn="ctr"/>
            <a:r>
              <a:rPr lang="fr-FR" sz="1050" b="1" kern="1400" dirty="0" smtClean="0">
                <a:ea typeface="Times New Roman" panose="02020603050405020304" pitchFamily="18" charset="0"/>
                <a:cs typeface="Times New Roman" panose="02020603050405020304" pitchFamily="18" charset="0"/>
              </a:rPr>
              <a:t>-------------10h45-11h15: </a:t>
            </a:r>
            <a:r>
              <a:rPr lang="fr-FR" sz="1050" b="1" kern="1400" dirty="0">
                <a:ea typeface="Times New Roman" panose="02020603050405020304" pitchFamily="18" charset="0"/>
                <a:cs typeface="Times New Roman" panose="02020603050405020304" pitchFamily="18" charset="0"/>
              </a:rPr>
              <a:t>Pause café------------</a:t>
            </a:r>
          </a:p>
          <a:p>
            <a:r>
              <a:rPr lang="fr-FR" sz="1050" b="1" kern="1400" dirty="0" smtClean="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2° SESSION:</a:t>
            </a:r>
            <a:endParaRPr lang="fr-FR" sz="1050" b="1" kern="1400" dirty="0">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endParaRPr>
          </a:p>
          <a:p>
            <a:pPr algn="just"/>
            <a:r>
              <a:rPr lang="fr-FR" sz="1050" u="sng" kern="1400" dirty="0" smtClean="0">
                <a:ea typeface="Times New Roman" panose="02020603050405020304" pitchFamily="18" charset="0"/>
                <a:cs typeface="Times New Roman" panose="02020603050405020304" pitchFamily="18" charset="0"/>
              </a:rPr>
              <a:t>Président :</a:t>
            </a:r>
            <a:r>
              <a:rPr lang="fr-FR" sz="1050" kern="1400" dirty="0" smtClean="0">
                <a:ea typeface="Times New Roman" panose="02020603050405020304" pitchFamily="18" charset="0"/>
                <a:cs typeface="Times New Roman" panose="02020603050405020304" pitchFamily="18" charset="0"/>
              </a:rPr>
              <a:t> </a:t>
            </a:r>
            <a:r>
              <a:rPr lang="fr-FR" sz="1050" b="1" kern="1400" dirty="0" smtClean="0">
                <a:ea typeface="Times New Roman" panose="02020603050405020304" pitchFamily="18" charset="0"/>
                <a:cs typeface="Times New Roman" panose="02020603050405020304" pitchFamily="18" charset="0"/>
              </a:rPr>
              <a:t>	</a:t>
            </a:r>
            <a:r>
              <a:rPr lang="en-US" sz="1050" b="1" dirty="0" smtClean="0"/>
              <a:t>ABADA. </a:t>
            </a:r>
            <a:r>
              <a:rPr lang="en-US" sz="1050" b="1" dirty="0"/>
              <a:t>D</a:t>
            </a:r>
            <a:r>
              <a:rPr lang="fr-FR" sz="1050" b="1" kern="1400" dirty="0" smtClean="0">
                <a:ea typeface="Times New Roman" panose="02020603050405020304" pitchFamily="18" charset="0"/>
                <a:cs typeface="Times New Roman" panose="02020603050405020304" pitchFamily="18" charset="0"/>
              </a:rPr>
              <a:t>           </a:t>
            </a:r>
            <a:r>
              <a:rPr lang="fr-FR" sz="1050" kern="1400" dirty="0" smtClean="0">
                <a:ea typeface="Times New Roman" panose="02020603050405020304" pitchFamily="18" charset="0"/>
                <a:cs typeface="Times New Roman" panose="02020603050405020304" pitchFamily="18" charset="0"/>
              </a:rPr>
              <a:t>(LAEEE)</a:t>
            </a:r>
          </a:p>
          <a:p>
            <a:pPr algn="just"/>
            <a:r>
              <a:rPr lang="fr-FR" sz="1050" u="sng" kern="1400" dirty="0" smtClean="0">
                <a:ea typeface="Times New Roman" panose="02020603050405020304" pitchFamily="18" charset="0"/>
                <a:cs typeface="Times New Roman" panose="02020603050405020304" pitchFamily="18" charset="0"/>
              </a:rPr>
              <a:t>Rapporteur</a:t>
            </a:r>
            <a:r>
              <a:rPr lang="fr-FR" sz="1050" u="sng" kern="1400" dirty="0">
                <a:ea typeface="Times New Roman" panose="02020603050405020304" pitchFamily="18" charset="0"/>
                <a:cs typeface="Times New Roman" panose="02020603050405020304" pitchFamily="18" charset="0"/>
              </a:rPr>
              <a:t>:</a:t>
            </a:r>
            <a:r>
              <a:rPr lang="fr-FR" sz="1050" kern="1400" dirty="0">
                <a:ea typeface="Times New Roman" panose="02020603050405020304" pitchFamily="18" charset="0"/>
                <a:cs typeface="Times New Roman" panose="02020603050405020304" pitchFamily="18" charset="0"/>
              </a:rPr>
              <a:t>  	</a:t>
            </a:r>
            <a:r>
              <a:rPr lang="fr-FR" sz="1050" b="1" kern="1400" dirty="0">
                <a:ea typeface="Times New Roman" panose="02020603050405020304" pitchFamily="18" charset="0"/>
                <a:cs typeface="Times New Roman" panose="02020603050405020304" pitchFamily="18" charset="0"/>
              </a:rPr>
              <a:t>DERGHOUT. Z / SEBTI.O  </a:t>
            </a:r>
            <a:r>
              <a:rPr lang="fr-FR" sz="1050" kern="1400" dirty="0" smtClean="0">
                <a:ea typeface="Times New Roman" panose="02020603050405020304" pitchFamily="18" charset="0"/>
                <a:cs typeface="Times New Roman" panose="02020603050405020304" pitchFamily="18" charset="0"/>
              </a:rPr>
              <a:t>(LAEEE</a:t>
            </a:r>
            <a:r>
              <a:rPr lang="fr-FR" sz="1050" kern="1400" dirty="0">
                <a:ea typeface="Times New Roman" panose="02020603050405020304" pitchFamily="18" charset="0"/>
                <a:cs typeface="Times New Roman" panose="02020603050405020304" pitchFamily="18" charset="0"/>
              </a:rPr>
              <a:t>)</a:t>
            </a:r>
          </a:p>
          <a:p>
            <a:pPr algn="just"/>
            <a:r>
              <a:rPr lang="fr-FR" sz="1050" b="1" kern="1400" dirty="0" smtClean="0">
                <a:ea typeface="Times New Roman" panose="02020603050405020304" pitchFamily="18" charset="0"/>
                <a:cs typeface="Times New Roman" panose="02020603050405020304" pitchFamily="18" charset="0"/>
              </a:rPr>
              <a:t>11h15–11h45: </a:t>
            </a:r>
            <a:r>
              <a:rPr lang="fr-FR" sz="1050" b="1" dirty="0"/>
              <a:t>BOUDJABI</a:t>
            </a:r>
            <a:r>
              <a:rPr lang="fr-FR" sz="1050" b="1" dirty="0">
                <a:cs typeface="Times New Roman" panose="02020603050405020304" pitchFamily="18" charset="0"/>
              </a:rPr>
              <a:t>.NH, </a:t>
            </a:r>
            <a:r>
              <a:rPr lang="fr-FR" sz="1050" b="1" kern="1400" dirty="0">
                <a:ea typeface="Times New Roman" panose="02020603050405020304" pitchFamily="18" charset="0"/>
                <a:cs typeface="Times New Roman" panose="02020603050405020304" pitchFamily="18" charset="0"/>
              </a:rPr>
              <a:t>BOUZAHZAH. F</a:t>
            </a:r>
            <a:r>
              <a:rPr lang="fr-FR" sz="1050" b="1" dirty="0">
                <a:cs typeface="Times New Roman" panose="02020603050405020304" pitchFamily="18" charset="0"/>
              </a:rPr>
              <a:t> </a:t>
            </a:r>
            <a:r>
              <a:rPr lang="fr-FR" sz="1050" dirty="0">
                <a:cs typeface="Times New Roman" panose="02020603050405020304" pitchFamily="18" charset="0"/>
              </a:rPr>
              <a:t>(LAEEE, </a:t>
            </a:r>
            <a:r>
              <a:rPr lang="fr-FR" sz="1050" dirty="0" smtClean="0">
                <a:cs typeface="Times New Roman" panose="02020603050405020304" pitchFamily="18" charset="0"/>
              </a:rPr>
              <a:t>IGTU-UC3</a:t>
            </a:r>
            <a:r>
              <a:rPr lang="fr-FR" sz="1050" dirty="0">
                <a:cs typeface="Times New Roman" panose="02020603050405020304" pitchFamily="18" charset="0"/>
              </a:rPr>
              <a:t>)</a:t>
            </a:r>
            <a:r>
              <a:rPr lang="fr-FR" sz="1050" dirty="0">
                <a:solidFill>
                  <a:srgbClr val="FF0000"/>
                </a:solidFill>
                <a:cs typeface="Times New Roman" panose="02020603050405020304" pitchFamily="18" charset="0"/>
              </a:rPr>
              <a:t>  </a:t>
            </a:r>
            <a:r>
              <a:rPr lang="fr-FR" sz="1050" dirty="0">
                <a:cs typeface="Times New Roman" panose="02020603050405020304" pitchFamily="18" charset="0"/>
              </a:rPr>
              <a:t>« La ville algérienne face aux défis environnementaux : réalités, controverses et vision prospective - Cas de Constantine </a:t>
            </a:r>
            <a:r>
              <a:rPr lang="fr-FR" sz="1050" dirty="0" smtClean="0">
                <a:cs typeface="Times New Roman" panose="02020603050405020304" pitchFamily="18" charset="0"/>
              </a:rPr>
              <a:t>»</a:t>
            </a:r>
          </a:p>
          <a:p>
            <a:pPr algn="just"/>
            <a:r>
              <a:rPr lang="fr-FR" sz="1050" b="1" kern="1400" dirty="0" smtClean="0">
                <a:ea typeface="Times New Roman" panose="02020603050405020304" pitchFamily="18" charset="0"/>
                <a:cs typeface="Times New Roman" panose="02020603050405020304" pitchFamily="18" charset="0"/>
              </a:rPr>
              <a:t>11h45–12h00:</a:t>
            </a:r>
            <a:r>
              <a:rPr lang="fr-FR" sz="1050" b="1" kern="1400" dirty="0" smtClean="0">
                <a:solidFill>
                  <a:srgbClr val="FF0000"/>
                </a:solidFill>
                <a:ea typeface="Times New Roman" panose="02020603050405020304" pitchFamily="18" charset="0"/>
                <a:cs typeface="Times New Roman" panose="02020603050405020304" pitchFamily="18" charset="0"/>
              </a:rPr>
              <a:t> </a:t>
            </a:r>
            <a:r>
              <a:rPr lang="fr-FR" sz="1050" b="1" dirty="0" smtClean="0">
                <a:cs typeface="Times New Roman" panose="02020603050405020304" pitchFamily="18" charset="0"/>
              </a:rPr>
              <a:t>REDJAL. </a:t>
            </a:r>
            <a:r>
              <a:rPr lang="fr-FR" sz="1050" b="1" dirty="0">
                <a:cs typeface="Times New Roman" panose="02020603050405020304" pitchFamily="18" charset="0"/>
              </a:rPr>
              <a:t>O</a:t>
            </a:r>
            <a:r>
              <a:rPr lang="fr-FR" sz="1050" b="1" dirty="0" smtClean="0">
                <a:cs typeface="Times New Roman" panose="02020603050405020304" pitchFamily="18" charset="0"/>
              </a:rPr>
              <a:t> </a:t>
            </a:r>
            <a:r>
              <a:rPr lang="fr-FR" sz="1050" dirty="0">
                <a:cs typeface="Times New Roman" panose="02020603050405020304" pitchFamily="18" charset="0"/>
              </a:rPr>
              <a:t>(LAEEE, IGTU-UC3)</a:t>
            </a:r>
            <a:r>
              <a:rPr lang="fr-FR" sz="1050" dirty="0" smtClean="0">
                <a:solidFill>
                  <a:srgbClr val="FF0000"/>
                </a:solidFill>
                <a:cs typeface="Times New Roman" panose="02020603050405020304" pitchFamily="18" charset="0"/>
              </a:rPr>
              <a:t> </a:t>
            </a:r>
            <a:r>
              <a:rPr lang="fr-FR" sz="1050" dirty="0" smtClean="0">
                <a:cs typeface="Times New Roman" panose="02020603050405020304" pitchFamily="18" charset="0"/>
              </a:rPr>
              <a:t>«La </a:t>
            </a:r>
            <a:r>
              <a:rPr lang="fr-FR" sz="1050" dirty="0">
                <a:cs typeface="Times New Roman" panose="02020603050405020304" pitchFamily="18" charset="0"/>
              </a:rPr>
              <a:t>promotion de l’entreprenariat et </a:t>
            </a:r>
            <a:r>
              <a:rPr lang="fr-FR" sz="1050" dirty="0" smtClean="0">
                <a:cs typeface="Times New Roman" panose="02020603050405020304" pitchFamily="18" charset="0"/>
              </a:rPr>
              <a:t>l’encouragement de l’innovation via la création des startups : Retour d’expérience sur le Master professionnel Gestion Durable des Déchets En Milieu Urbain – IGTU/UC3»</a:t>
            </a:r>
            <a:endParaRPr lang="fr-FR" sz="1050" b="1" kern="1400" dirty="0" smtClean="0">
              <a:ea typeface="Times New Roman" panose="02020603050405020304" pitchFamily="18" charset="0"/>
              <a:cs typeface="Times New Roman" panose="02020603050405020304" pitchFamily="18" charset="0"/>
            </a:endParaRPr>
          </a:p>
          <a:p>
            <a:pPr algn="just"/>
            <a:r>
              <a:rPr lang="fr-FR" sz="1050" b="1" kern="1400" dirty="0" smtClean="0">
                <a:ea typeface="Times New Roman" panose="02020603050405020304" pitchFamily="18" charset="0"/>
                <a:cs typeface="Times New Roman" panose="02020603050405020304" pitchFamily="18" charset="0"/>
              </a:rPr>
              <a:t>12h00–12h20 : </a:t>
            </a:r>
            <a:r>
              <a:rPr lang="fr-FR" sz="1050" b="1" kern="1400" dirty="0">
                <a:ea typeface="Times New Roman" panose="02020603050405020304" pitchFamily="18" charset="0"/>
                <a:cs typeface="Times New Roman" panose="02020603050405020304" pitchFamily="18" charset="0"/>
              </a:rPr>
              <a:t>BOUCHERIT.S </a:t>
            </a:r>
            <a:r>
              <a:rPr lang="fr-FR" sz="1050" dirty="0">
                <a:cs typeface="Times New Roman" panose="02020603050405020304" pitchFamily="18" charset="0"/>
              </a:rPr>
              <a:t>(LAEEE, FAU-UC3</a:t>
            </a:r>
            <a:r>
              <a:rPr lang="fr-FR" sz="1050" dirty="0" smtClean="0">
                <a:cs typeface="Times New Roman" panose="02020603050405020304" pitchFamily="18" charset="0"/>
              </a:rPr>
              <a:t>)</a:t>
            </a:r>
            <a:r>
              <a:rPr lang="fr-FR" sz="1050" b="1" dirty="0" smtClean="0">
                <a:cs typeface="Times New Roman" panose="02020603050405020304" pitchFamily="18" charset="0"/>
              </a:rPr>
              <a:t>, </a:t>
            </a:r>
            <a:r>
              <a:rPr lang="fr-FR" sz="1050" b="1" kern="1400" dirty="0" smtClean="0">
                <a:ea typeface="Times New Roman" panose="02020603050405020304" pitchFamily="18" charset="0"/>
                <a:cs typeface="Times New Roman" panose="02020603050405020304" pitchFamily="18" charset="0"/>
              </a:rPr>
              <a:t>ROUMANE.A </a:t>
            </a:r>
            <a:r>
              <a:rPr lang="fr-FR" sz="1050" dirty="0" smtClean="0">
                <a:cs typeface="Times New Roman" panose="02020603050405020304" pitchFamily="18" charset="0"/>
              </a:rPr>
              <a:t>(Urbaniste)</a:t>
            </a:r>
            <a:r>
              <a:rPr lang="fr-FR" sz="1050" b="1" kern="1400" dirty="0" smtClean="0">
                <a:ea typeface="Times New Roman" panose="02020603050405020304" pitchFamily="18" charset="0"/>
                <a:cs typeface="Times New Roman" panose="02020603050405020304" pitchFamily="18" charset="0"/>
              </a:rPr>
              <a:t> </a:t>
            </a:r>
            <a:r>
              <a:rPr lang="fr-FR" sz="1050" dirty="0" smtClean="0">
                <a:cs typeface="Times New Roman" panose="02020603050405020304" pitchFamily="18" charset="0"/>
              </a:rPr>
              <a:t>«</a:t>
            </a:r>
            <a:r>
              <a:rPr lang="fr-FR" sz="1050" dirty="0" smtClean="0"/>
              <a:t>Trame </a:t>
            </a:r>
            <a:r>
              <a:rPr lang="fr-FR" sz="1050" dirty="0"/>
              <a:t>Verte et Gouvernance </a:t>
            </a:r>
            <a:r>
              <a:rPr lang="fr-FR" sz="1050" dirty="0" smtClean="0"/>
              <a:t>Environnementale : </a:t>
            </a:r>
            <a:r>
              <a:rPr lang="fr-FR" sz="1050" dirty="0"/>
              <a:t>Les NTIC au Cœur de </a:t>
            </a:r>
            <a:r>
              <a:rPr lang="fr-FR" sz="1050" dirty="0" smtClean="0"/>
              <a:t>l'Innovation </a:t>
            </a:r>
            <a:r>
              <a:rPr lang="fr-FR" sz="1050" dirty="0"/>
              <a:t>(Vers la création de la Startup </a:t>
            </a:r>
            <a:r>
              <a:rPr lang="fr-FR" sz="1050" dirty="0" smtClean="0"/>
              <a:t>-VERTIC CITY)</a:t>
            </a:r>
            <a:r>
              <a:rPr lang="fr-FR" sz="1050" dirty="0" smtClean="0">
                <a:cs typeface="Times New Roman" panose="02020603050405020304" pitchFamily="18" charset="0"/>
              </a:rPr>
              <a:t>»</a:t>
            </a:r>
            <a:endParaRPr lang="fr-FR" sz="1050" b="1" kern="1400" dirty="0" smtClean="0">
              <a:ea typeface="Times New Roman" panose="02020603050405020304" pitchFamily="18" charset="0"/>
              <a:cs typeface="Times New Roman" panose="02020603050405020304" pitchFamily="18" charset="0"/>
            </a:endParaRPr>
          </a:p>
          <a:p>
            <a:pPr algn="ctr"/>
            <a:r>
              <a:rPr lang="fr-FR" sz="1050" b="1" dirty="0" smtClean="0">
                <a:cs typeface="Times New Roman" panose="02020603050405020304" pitchFamily="18" charset="0"/>
              </a:rPr>
              <a:t>12h20-13h00: Débat</a:t>
            </a:r>
          </a:p>
          <a:p>
            <a:pPr algn="ctr"/>
            <a:r>
              <a:rPr lang="fr-FR" sz="1050" b="1" kern="1400" dirty="0" smtClean="0">
                <a:ea typeface="Times New Roman" panose="02020603050405020304" pitchFamily="18" charset="0"/>
                <a:cs typeface="Times New Roman" panose="02020603050405020304" pitchFamily="18" charset="0"/>
              </a:rPr>
              <a:t>---------13h00-13h15: Mot de clôture-----</a:t>
            </a:r>
            <a:endParaRPr lang="fr-FR" sz="1050" b="1" kern="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308231"/>
      </p:ext>
    </p:extLst>
  </p:cSld>
  <p:clrMapOvr>
    <a:masterClrMapping/>
  </p:clrMapOvr>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0E32F16-139C-406D-87C5-ECC5DE68882E}">
  <ds:schemaRef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987</Words>
  <Application>Microsoft Office PowerPoint</Application>
  <PresentationFormat>Personnalisé</PresentationFormat>
  <Paragraphs>116</Paragraphs>
  <Slides>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Cambria</vt:lpstr>
      <vt:lpstr>Century Gothic</vt:lpstr>
      <vt:lpstr>Rockwell</vt:lpstr>
      <vt:lpstr>Times New Roman</vt:lpstr>
      <vt:lpstr>Wingdings</vt:lpstr>
      <vt:lpstr>BrochureColor</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traders</dc:title>
  <dc:creator/>
  <cp:lastModifiedBy/>
  <cp:revision>3</cp:revision>
  <dcterms:created xsi:type="dcterms:W3CDTF">2012-07-26T23:19:00Z</dcterms:created>
  <dcterms:modified xsi:type="dcterms:W3CDTF">2024-10-09T11:58:58Z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